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9"/>
  </p:notesMasterIdLst>
  <p:handoutMasterIdLst>
    <p:handoutMasterId r:id="rId70"/>
  </p:handoutMasterIdLst>
  <p:sldIdLst>
    <p:sldId id="274" r:id="rId5"/>
    <p:sldId id="256" r:id="rId6"/>
    <p:sldId id="275" r:id="rId7"/>
    <p:sldId id="277" r:id="rId8"/>
    <p:sldId id="279" r:id="rId9"/>
    <p:sldId id="281" r:id="rId10"/>
    <p:sldId id="283" r:id="rId11"/>
    <p:sldId id="285" r:id="rId12"/>
    <p:sldId id="287" r:id="rId13"/>
    <p:sldId id="289" r:id="rId14"/>
    <p:sldId id="290" r:id="rId15"/>
    <p:sldId id="292" r:id="rId16"/>
    <p:sldId id="294" r:id="rId17"/>
    <p:sldId id="296" r:id="rId18"/>
    <p:sldId id="298" r:id="rId19"/>
    <p:sldId id="300" r:id="rId20"/>
    <p:sldId id="302" r:id="rId21"/>
    <p:sldId id="304" r:id="rId22"/>
    <p:sldId id="306" r:id="rId23"/>
    <p:sldId id="311" r:id="rId24"/>
    <p:sldId id="312" r:id="rId25"/>
    <p:sldId id="313" r:id="rId26"/>
    <p:sldId id="314" r:id="rId27"/>
    <p:sldId id="316" r:id="rId28"/>
    <p:sldId id="318" r:id="rId29"/>
    <p:sldId id="324" r:id="rId30"/>
    <p:sldId id="325" r:id="rId31"/>
    <p:sldId id="326" r:id="rId32"/>
    <p:sldId id="327" r:id="rId33"/>
    <p:sldId id="328" r:id="rId34"/>
    <p:sldId id="331" r:id="rId35"/>
    <p:sldId id="332" r:id="rId36"/>
    <p:sldId id="333" r:id="rId37"/>
    <p:sldId id="334" r:id="rId38"/>
    <p:sldId id="342" r:id="rId39"/>
    <p:sldId id="343" r:id="rId40"/>
    <p:sldId id="344" r:id="rId41"/>
    <p:sldId id="345" r:id="rId42"/>
    <p:sldId id="346" r:id="rId43"/>
    <p:sldId id="340" r:id="rId44"/>
    <p:sldId id="347" r:id="rId45"/>
    <p:sldId id="353" r:id="rId46"/>
    <p:sldId id="354" r:id="rId47"/>
    <p:sldId id="355" r:id="rId48"/>
    <p:sldId id="356" r:id="rId49"/>
    <p:sldId id="357" r:id="rId50"/>
    <p:sldId id="362" r:id="rId51"/>
    <p:sldId id="363" r:id="rId52"/>
    <p:sldId id="364" r:id="rId53"/>
    <p:sldId id="365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</p:sldIdLst>
  <p:sldSz cx="9144000" cy="5143500" type="screen16x9"/>
  <p:notesSz cx="6858000" cy="9144000"/>
  <p:embeddedFontLst>
    <p:embeddedFont>
      <p:font typeface="Wingdings 3" panose="05040102010807070707" pitchFamily="18" charset="2"/>
      <p:regular r:id="rId71"/>
    </p:embeddedFont>
    <p:embeddedFont>
      <p:font typeface="Cambria Math" panose="02040503050406030204" pitchFamily="18" charset="0"/>
      <p:regular r:id="rId72"/>
    </p:embeddedFont>
    <p:embeddedFont>
      <p:font typeface="Tahoma" panose="020B0604030504040204" pitchFamily="34" charset="0"/>
      <p:regular r:id="rId73"/>
      <p:bold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Poppins" panose="020B0604020202020204" charset="0"/>
      <p:regular r:id="rId79"/>
      <p:bold r:id="rId80"/>
      <p:italic r:id="rId81"/>
      <p:boldItalic r:id="rId82"/>
    </p:embeddedFont>
    <p:embeddedFont>
      <p:font typeface="Comic Sans MS" panose="030F0702030302020204" pitchFamily="66" charset="0"/>
      <p:regular r:id="rId83"/>
      <p:bold r:id="rId84"/>
      <p:italic r:id="rId85"/>
      <p:boldItalic r:id="rId86"/>
    </p:embeddedFont>
    <p:embeddedFont>
      <p:font typeface="Open Sans" panose="020B0604020202020204" charset="0"/>
      <p:regular r:id="rId87"/>
      <p:bold r:id="rId88"/>
      <p:italic r:id="rId89"/>
      <p:boldItalic r:id="rId90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1F"/>
    <a:srgbClr val="E42320"/>
    <a:srgbClr val="FF7F52"/>
    <a:srgbClr val="70122A"/>
    <a:srgbClr val="008582"/>
    <a:srgbClr val="4D337E"/>
    <a:srgbClr val="1F4081"/>
    <a:srgbClr val="F8C53B"/>
    <a:srgbClr val="67C3D0"/>
    <a:srgbClr val="67C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4E3DF-D90C-4666-8DF6-B90B4C3E321D}" v="8" dt="2024-07-10T09:29:33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5"/>
  </p:normalViewPr>
  <p:slideViewPr>
    <p:cSldViewPr snapToGrid="0" snapToObjects="1">
      <p:cViewPr>
        <p:scale>
          <a:sx n="120" d="100"/>
          <a:sy n="120" d="100"/>
        </p:scale>
        <p:origin x="1242" y="5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7" Type="http://schemas.openxmlformats.org/officeDocument/2006/relationships/slide" Target="slides/slide3.xml"/><Relationship Id="rId71" Type="http://schemas.openxmlformats.org/officeDocument/2006/relationships/font" Target="fonts/font1.fntdata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2.fntdata"/><Relationship Id="rId90" Type="http://schemas.openxmlformats.org/officeDocument/2006/relationships/font" Target="fonts/font20.fntdata"/><Relationship Id="rId95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N-M97\Dropbox\ETSIA_2015\nuevos\fotos%20piensos%20y%20tamizador\Ta&#241;a&#241;o%20de%20part&#237;cula%20GALLINAS%20PONEDORAS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urdes\Desktop\Libro1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13-4EC4-92B5-625CC807C2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13-4EC4-92B5-625CC807C2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C13-4EC4-92B5-625CC807C2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C13-4EC4-92B5-625CC807C2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C13-4EC4-92B5-625CC807C26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C13-4EC4-92B5-625CC807C26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C13-4EC4-92B5-625CC807C268}"/>
              </c:ext>
            </c:extLst>
          </c:dPt>
          <c:dLbls>
            <c:dLbl>
              <c:idx val="0"/>
              <c:layout>
                <c:manualLayout>
                  <c:x val="1.4955544619422572E-2"/>
                  <c:y val="-4.1862696850393701E-3"/>
                </c:manualLayout>
              </c:layout>
              <c:tx>
                <c:rich>
                  <a:bodyPr/>
                  <a:lstStyle/>
                  <a:p>
                    <a:fld id="{6FA5D81E-2845-4495-B2C5-4F958C6484A2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6763451443569553E-4"/>
                  <c:y val="-4.543061023622047E-2"/>
                </c:manualLayout>
              </c:layout>
              <c:tx>
                <c:rich>
                  <a:bodyPr/>
                  <a:lstStyle/>
                  <a:p>
                    <a:fld id="{C30D74ED-514D-4B1D-9CA2-C493CF95A8A3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2255085301837273E-2"/>
                  <c:y val="-2.9746555118110238E-2"/>
                </c:manualLayout>
              </c:layout>
              <c:tx>
                <c:rich>
                  <a:bodyPr/>
                  <a:lstStyle/>
                  <a:p>
                    <a:fld id="{45314133-4766-40F9-A1B2-0EA2ECD0E097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4.9149442257217851E-3"/>
                  <c:y val="-3.0174704724409448E-3"/>
                </c:manualLayout>
              </c:layout>
              <c:tx>
                <c:rich>
                  <a:bodyPr/>
                  <a:lstStyle/>
                  <a:p>
                    <a:fld id="{3182F26F-1D2B-4631-9BDC-296459A4F21A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0692585301837308E-2"/>
                  <c:y val="-1.0141240157480315E-2"/>
                </c:manualLayout>
              </c:layout>
              <c:tx>
                <c:rich>
                  <a:bodyPr/>
                  <a:lstStyle/>
                  <a:p>
                    <a:fld id="{06166707-1942-44BE-A2C1-8BC0B01E5C9B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2.6529855643044619E-2"/>
                  <c:y val="-3.577755905511811E-4"/>
                </c:manualLayout>
              </c:layout>
              <c:tx>
                <c:rich>
                  <a:bodyPr/>
                  <a:lstStyle/>
                  <a:p>
                    <a:fld id="{C23AF318-B5D2-43F3-B903-A463642D58D4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-1.4027148950131234E-2"/>
                  <c:y val="-9.8029035433070868E-3"/>
                </c:manualLayout>
              </c:layout>
              <c:tx>
                <c:rich>
                  <a:bodyPr/>
                  <a:lstStyle/>
                  <a:p>
                    <a:fld id="{9FADA524-4F91-4F02-9F4F-03D0C5D6E546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 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C13-4EC4-92B5-625CC807C268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7"/>
                <c:pt idx="0">
                  <c:v>Francia</c:v>
                </c:pt>
                <c:pt idx="1">
                  <c:v>Alemania</c:v>
                </c:pt>
                <c:pt idx="2">
                  <c:v>España</c:v>
                </c:pt>
                <c:pt idx="3">
                  <c:v>Italia</c:v>
                </c:pt>
                <c:pt idx="4">
                  <c:v>Polonia</c:v>
                </c:pt>
                <c:pt idx="5">
                  <c:v>Países Bajos</c:v>
                </c:pt>
                <c:pt idx="6">
                  <c:v>Otros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15.1</c:v>
                </c:pt>
                <c:pt idx="1">
                  <c:v>14.6</c:v>
                </c:pt>
                <c:pt idx="2">
                  <c:v>14.4</c:v>
                </c:pt>
                <c:pt idx="3">
                  <c:v>12.1</c:v>
                </c:pt>
                <c:pt idx="4">
                  <c:v>10.1</c:v>
                </c:pt>
                <c:pt idx="5">
                  <c:v>8.6</c:v>
                </c:pt>
                <c:pt idx="6">
                  <c:v>25.2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0C13-4EC4-92B5-625CC807C26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26-4B50-AC88-7DDF03C2CB31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26-4B50-AC88-7DDF03C2CB31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26-4B50-AC88-7DDF03C2CB31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26-4B50-AC88-7DDF03C2CB31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77D53857-DD8E-4266-9129-09C6EF6AD26D}" type="CATEGORYNAME">
                      <a:rPr lang="en-US" sz="1400" b="1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5B6D03BD-43DC-4F56-AFBD-197B73E502C4}" type="VALUE">
                      <a:rPr lang="en-US" sz="1400" b="1" baseline="0" smtClean="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 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26-4B50-AC88-7DDF03C2CB31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5512188320209974"/>
                  <c:y val="0.1114269192913385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6F28BC4A-5E90-40A8-A355-CE57674CF53A}" type="CATEGORYNAME">
                      <a:rPr lang="en-US" sz="1400" b="1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1400" b="1" baseline="0">
                        <a:solidFill>
                          <a:schemeClr val="tx1"/>
                        </a:solidFill>
                      </a:rPr>
                      <a:t>; </a:t>
                    </a:r>
                    <a:fld id="{004D58D8-B54B-4D06-B5AB-FAE05310D533}" type="VALUE">
                      <a:rPr lang="en-US" sz="1400" b="1" baseline="0" smtClean="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sz="1400" b="1" baseline="0">
                        <a:solidFill>
                          <a:schemeClr val="tx1"/>
                        </a:solidFill>
                      </a:rPr>
                      <a:t> 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26-4B50-AC88-7DDF03C2CB31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1012237532808399"/>
                  <c:y val="0.2636606791338582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7F8396F-73A1-420D-8D95-945B21C81C08}" type="CATEGORYNAME">
                      <a:rPr lang="en-US" sz="1400" b="1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F0D24053-9C32-4E15-ADB4-43F37583CFD6}" type="VALUE">
                      <a:rPr lang="en-US" sz="1400" b="1" baseline="0" smtClean="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 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526-4B50-AC88-7DDF03C2CB31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4220964566929135E-2"/>
                  <c:y val="0.1126353346456692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B42DFFD2-CAAD-4488-9370-7AAB3894DCC3}" type="CATEGORYNAME">
                      <a:rPr lang="en-US" sz="1400" b="1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[NOMBRE DE CATEGORÍA]</a:t>
                    </a:fld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65806DA0-54A6-4405-9F08-217FE75C7093}" type="VALUE">
                      <a:rPr lang="en-US" sz="1400" b="1" baseline="0" smtClean="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[VALOR]</a:t>
                    </a:fld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 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526-4B50-AC88-7DDF03C2CB31}"/>
                </c:ext>
                <c:ext xmlns:c15="http://schemas.microsoft.com/office/drawing/2012/chart" uri="{CE6537A1-D6FC-4f65-9D91-7224C49458BB}">
                  <c15:layout>
                    <c:manualLayout>
                      <c:w val="0.20348966535433072"/>
                      <c:h val="6.7093749999999994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9CB38"/>
                </a:solidFill>
                <a:round/>
              </a:ln>
              <a:effectLst>
                <a:outerShdw blurRad="50800" dist="38100" dir="2700000" algn="tl" rotWithShape="0">
                  <a:srgbClr val="99CB38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Jaulas</c:v>
                </c:pt>
                <c:pt idx="1">
                  <c:v>Aviario + suelo</c:v>
                </c:pt>
                <c:pt idx="2">
                  <c:v>Camperas</c:v>
                </c:pt>
                <c:pt idx="3">
                  <c:v>Ecológicas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64</c:v>
                </c:pt>
                <c:pt idx="1">
                  <c:v>24</c:v>
                </c:pt>
                <c:pt idx="2">
                  <c:v>10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526-4B50-AC88-7DDF03C2CB3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5"/>
      <c:hPercent val="30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2621359223300971"/>
          <c:y val="0.13605487369417549"/>
          <c:w val="0.86078469029354387"/>
          <c:h val="0.6326551626779159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'TT '!$A$47:$A$55</c:f>
              <c:numCache>
                <c:formatCode>General</c:formatCode>
                <c:ptCount val="9"/>
                <c:pt idx="0">
                  <c:v>5000</c:v>
                </c:pt>
                <c:pt idx="1">
                  <c:v>2500</c:v>
                </c:pt>
                <c:pt idx="2">
                  <c:v>1250</c:v>
                </c:pt>
                <c:pt idx="3">
                  <c:v>630</c:v>
                </c:pt>
                <c:pt idx="4">
                  <c:v>315</c:v>
                </c:pt>
                <c:pt idx="5">
                  <c:v>160</c:v>
                </c:pt>
                <c:pt idx="6">
                  <c:v>80</c:v>
                </c:pt>
                <c:pt idx="7">
                  <c:v>40</c:v>
                </c:pt>
                <c:pt idx="8">
                  <c:v>0</c:v>
                </c:pt>
              </c:numCache>
            </c:numRef>
          </c:cat>
          <c:val>
            <c:numRef>
              <c:f>'TT '!$C$47:$C$55</c:f>
              <c:numCache>
                <c:formatCode>0.00</c:formatCode>
                <c:ptCount val="9"/>
                <c:pt idx="0">
                  <c:v>0</c:v>
                </c:pt>
                <c:pt idx="1">
                  <c:v>11.473788328387762</c:v>
                </c:pt>
                <c:pt idx="2">
                  <c:v>30.069238377843703</c:v>
                </c:pt>
                <c:pt idx="3">
                  <c:v>33.036597428288808</c:v>
                </c:pt>
                <c:pt idx="4">
                  <c:v>21.661721068249243</c:v>
                </c:pt>
                <c:pt idx="5">
                  <c:v>3.7586547972304776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79-4008-BCA4-374B49F8F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0025624"/>
        <c:axId val="470026016"/>
        <c:axId val="0"/>
      </c:bar3DChart>
      <c:catAx>
        <c:axId val="470025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 sz="1600" dirty="0"/>
                  <a:t>Tamaño de la criba (mm)</a:t>
                </a:r>
              </a:p>
            </c:rich>
          </c:tx>
          <c:layout>
            <c:manualLayout>
              <c:xMode val="edge"/>
              <c:yMode val="edge"/>
              <c:x val="0.37528313433418836"/>
              <c:y val="0.838534980784996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4700260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7002601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 sz="1600" dirty="0"/>
                  <a:t>Partículas retenidas, %</a:t>
                </a:r>
              </a:p>
            </c:rich>
          </c:tx>
          <c:layout>
            <c:manualLayout>
              <c:xMode val="edge"/>
              <c:yMode val="edge"/>
              <c:x val="7.928933217015403E-3"/>
              <c:y val="0.19849789194623632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4700256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43177831414289"/>
          <c:y val="0.13697600299962506"/>
          <c:w val="0.78571730041282528"/>
          <c:h val="0.6097540307461567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Hoja1!$A$2:$A$4</c:f>
              <c:strCache>
                <c:ptCount val="3"/>
                <c:pt idx="0">
                  <c:v>0.8</c:v>
                </c:pt>
                <c:pt idx="1">
                  <c:v>1.3?</c:v>
                </c:pt>
                <c:pt idx="2">
                  <c:v>2.5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</c:v>
                </c:pt>
                <c:pt idx="1">
                  <c:v>12</c:v>
                </c:pt>
                <c:pt idx="2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565-486F-81FE-A247513A73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22225" cap="flat" cmpd="sng" algn="ctr">
              <a:solidFill>
                <a:schemeClr val="tx1">
                  <a:alpha val="33000"/>
                </a:schemeClr>
              </a:solidFill>
              <a:prstDash val="dash"/>
              <a:round/>
            </a:ln>
            <a:effectLst/>
          </c:spPr>
        </c:dropLines>
        <c:smooth val="0"/>
        <c:axId val="781352224"/>
        <c:axId val="781352616"/>
      </c:lineChart>
      <c:catAx>
        <c:axId val="78135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2616"/>
        <c:crosses val="autoZero"/>
        <c:auto val="1"/>
        <c:lblAlgn val="ctr"/>
        <c:lblOffset val="100"/>
        <c:noMultiLvlLbl val="0"/>
      </c:catAx>
      <c:valAx>
        <c:axId val="781352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222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43177831414289"/>
          <c:y val="0.13697600299962506"/>
          <c:w val="0.78571730041282528"/>
          <c:h val="0.6097540307461567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Hoja1!$A$2:$A$3</c:f>
              <c:numCache>
                <c:formatCode>General</c:formatCode>
                <c:ptCount val="2"/>
                <c:pt idx="0">
                  <c:v>1.3</c:v>
                </c:pt>
                <c:pt idx="1">
                  <c:v>1.7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4</c:v>
                </c:pt>
                <c:pt idx="1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C34-4853-B474-92A234A546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22225" cap="flat" cmpd="sng" algn="ctr">
              <a:solidFill>
                <a:schemeClr val="tx1">
                  <a:alpha val="33000"/>
                </a:schemeClr>
              </a:solidFill>
              <a:prstDash val="dash"/>
              <a:round/>
            </a:ln>
            <a:effectLst/>
          </c:spPr>
        </c:dropLines>
        <c:smooth val="0"/>
        <c:axId val="781353008"/>
        <c:axId val="781353400"/>
      </c:lineChart>
      <c:catAx>
        <c:axId val="78135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3400"/>
        <c:crosses val="autoZero"/>
        <c:auto val="1"/>
        <c:lblAlgn val="ctr"/>
        <c:lblOffset val="100"/>
        <c:noMultiLvlLbl val="0"/>
      </c:catAx>
      <c:valAx>
        <c:axId val="781353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30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36521428398084"/>
          <c:y val="0.14332508436445443"/>
          <c:w val="0.78571730041282528"/>
          <c:h val="0.60975403074615675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Hoja1!$A$2:$A$3</c:f>
              <c:numCache>
                <c:formatCode>General</c:formatCode>
                <c:ptCount val="2"/>
                <c:pt idx="0">
                  <c:v>0</c:v>
                </c:pt>
                <c:pt idx="1">
                  <c:v>4</c:v>
                </c:pt>
              </c:numCache>
            </c:numRef>
          </c:cat>
          <c:val>
            <c:numRef>
              <c:f>Hoja1!$B$2:$B$3</c:f>
              <c:numCache>
                <c:formatCode>General</c:formatCode>
                <c:ptCount val="2"/>
                <c:pt idx="0">
                  <c:v>4</c:v>
                </c:pt>
                <c:pt idx="1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8F4-4E49-88F8-1F4156943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22225" cap="flat" cmpd="sng" algn="ctr">
              <a:solidFill>
                <a:schemeClr val="tx1">
                  <a:alpha val="33000"/>
                </a:schemeClr>
              </a:solidFill>
              <a:prstDash val="dash"/>
              <a:round/>
            </a:ln>
            <a:effectLst/>
          </c:spPr>
        </c:dropLines>
        <c:smooth val="0"/>
        <c:axId val="781354184"/>
        <c:axId val="781354576"/>
      </c:lineChart>
      <c:catAx>
        <c:axId val="78135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4576"/>
        <c:crosses val="autoZero"/>
        <c:auto val="1"/>
        <c:lblAlgn val="ctr"/>
        <c:lblOffset val="100"/>
        <c:noMultiLvlLbl val="0"/>
      </c:catAx>
      <c:valAx>
        <c:axId val="781354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418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600"/>
      </a:pPr>
      <a:endParaRPr lang="es-E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78154506219939"/>
          <c:y val="6.1986304793322337E-2"/>
          <c:w val="0.7912097616755821"/>
          <c:h val="0.71457939721097607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Hoja1!$A$1:$A$8</c:f>
              <c:numCache>
                <c:formatCode>General</c:formatCode>
                <c:ptCount val="8"/>
                <c:pt idx="0">
                  <c:v>78</c:v>
                </c:pt>
                <c:pt idx="1">
                  <c:v>79</c:v>
                </c:pt>
                <c:pt idx="2">
                  <c:v>80</c:v>
                </c:pt>
                <c:pt idx="3">
                  <c:v>81</c:v>
                </c:pt>
                <c:pt idx="4">
                  <c:v>82</c:v>
                </c:pt>
                <c:pt idx="5">
                  <c:v>83</c:v>
                </c:pt>
                <c:pt idx="6">
                  <c:v>84</c:v>
                </c:pt>
                <c:pt idx="7">
                  <c:v>85</c:v>
                </c:pt>
              </c:numCache>
            </c:numRef>
          </c:xVal>
          <c:yVal>
            <c:numRef>
              <c:f>Hoja1!$B$1:$B$8</c:f>
              <c:numCache>
                <c:formatCode>0</c:formatCode>
                <c:ptCount val="8"/>
                <c:pt idx="0">
                  <c:v>17.663521732655695</c:v>
                </c:pt>
                <c:pt idx="1">
                  <c:v>40</c:v>
                </c:pt>
                <c:pt idx="2">
                  <c:v>56</c:v>
                </c:pt>
                <c:pt idx="3">
                  <c:v>67</c:v>
                </c:pt>
                <c:pt idx="4">
                  <c:v>75</c:v>
                </c:pt>
                <c:pt idx="5">
                  <c:v>80</c:v>
                </c:pt>
                <c:pt idx="6">
                  <c:v>82</c:v>
                </c:pt>
                <c:pt idx="7">
                  <c:v>82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3B4-4D84-A546-0176F6DC4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1360064"/>
        <c:axId val="781358496"/>
      </c:scatterChart>
      <c:valAx>
        <c:axId val="78136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58496"/>
        <c:crosses val="autoZero"/>
        <c:crossBetween val="midCat"/>
      </c:valAx>
      <c:valAx>
        <c:axId val="781358496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81360064"/>
        <c:crosses val="autoZero"/>
        <c:crossBetween val="midCat"/>
      </c:valAx>
      <c:spPr>
        <a:solidFill>
          <a:srgbClr val="F6F6F6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CFCFC"/>
    </a:solidFill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s-E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A25837-AA68-413F-81BB-EDD678E9FBB9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BFEB694D-3F73-425D-BA13-7040482ECFDB}">
      <dgm:prSet phldrT="[Texto]" custT="1"/>
      <dgm:spPr>
        <a:xfrm>
          <a:off x="8564" y="0"/>
          <a:ext cx="2559794" cy="1103032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pPr>
            <a:lnSpc>
              <a:spcPct val="100000"/>
            </a:lnSpc>
          </a:pPr>
          <a:r>
            <a:rPr lang="es-ES" sz="1650" b="1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Tratamientos </a:t>
          </a:r>
        </a:p>
        <a:p>
          <a:pPr>
            <a:lnSpc>
              <a:spcPct val="90000"/>
            </a:lnSpc>
          </a:pPr>
          <a:r>
            <a:rPr lang="es-ES" sz="1650" b="1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 x 5</a:t>
          </a:r>
        </a:p>
      </dgm:t>
    </dgm:pt>
    <dgm:pt modelId="{A997ED9F-C327-4D71-BE17-1C5F200E0631}" type="parTrans" cxnId="{4C79E600-2F7E-4AEA-9C73-70B1278D94F6}">
      <dgm:prSet/>
      <dgm:spPr/>
      <dgm:t>
        <a:bodyPr/>
        <a:lstStyle/>
        <a:p>
          <a:endParaRPr lang="es-ES" sz="2400">
            <a:latin typeface="Comic Sans MS" panose="030F0702030302020204" pitchFamily="66" charset="0"/>
          </a:endParaRPr>
        </a:p>
      </dgm:t>
    </dgm:pt>
    <dgm:pt modelId="{F0048A9A-158A-4B78-96B5-96429A0DA4DC}" type="sibTrans" cxnId="{4C79E600-2F7E-4AEA-9C73-70B1278D94F6}">
      <dgm:prSet custT="1"/>
      <dgm:spPr>
        <a:xfrm>
          <a:off x="2824338" y="234101"/>
          <a:ext cx="542676" cy="634829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2400">
            <a:solidFill>
              <a:sysClr val="window" lastClr="FFFFFF"/>
            </a:solidFill>
            <a:latin typeface="Comic Sans MS" panose="030F0702030302020204" pitchFamily="66" charset="0"/>
            <a:ea typeface="+mn-ea"/>
            <a:cs typeface="+mn-cs"/>
          </a:endParaRPr>
        </a:p>
      </dgm:t>
    </dgm:pt>
    <dgm:pt modelId="{94E2CF22-2354-4D21-99B9-62BC38E0CA50}">
      <dgm:prSet phldrT="[Texto]" custT="1"/>
      <dgm:spPr>
        <a:xfrm>
          <a:off x="3592277" y="0"/>
          <a:ext cx="2559794" cy="1103032"/>
        </a:xfr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</a:pPr>
          <a:r>
            <a:rPr lang="es-ES" sz="1650" b="1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EMA</a:t>
          </a:r>
          <a:r>
            <a:rPr lang="es-ES" sz="1650" b="1" baseline="-250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  <a:r>
            <a:rPr lang="es-ES" sz="1650" b="1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s-ES" sz="1650" b="1" baseline="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Mcal</a:t>
          </a:r>
          <a:r>
            <a:rPr lang="es-ES" sz="1650" b="1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/kg)</a:t>
          </a:r>
        </a:p>
        <a:p>
          <a:pPr>
            <a:lnSpc>
              <a:spcPct val="90000"/>
            </a:lnSpc>
          </a:pPr>
          <a:r>
            <a:rPr lang="es-ES" sz="16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2,68 vs. 2,77</a:t>
          </a:r>
        </a:p>
      </dgm:t>
    </dgm:pt>
    <dgm:pt modelId="{05492BF9-EAA2-400B-B5D4-87B8FA2FB060}" type="parTrans" cxnId="{682A7367-C395-41E3-856C-57288149F958}">
      <dgm:prSet/>
      <dgm:spPr/>
      <dgm:t>
        <a:bodyPr/>
        <a:lstStyle/>
        <a:p>
          <a:endParaRPr lang="es-ES" sz="2400">
            <a:latin typeface="Comic Sans MS" panose="030F0702030302020204" pitchFamily="66" charset="0"/>
          </a:endParaRPr>
        </a:p>
      </dgm:t>
    </dgm:pt>
    <dgm:pt modelId="{539EE030-63DA-4B9E-98E5-5FF1011869FB}" type="sibTrans" cxnId="{682A7367-C395-41E3-856C-57288149F958}">
      <dgm:prSet custT="1"/>
      <dgm:spPr>
        <a:xfrm>
          <a:off x="6173094" y="109919"/>
          <a:ext cx="1012590" cy="883193"/>
        </a:xfrm>
        <a:solidFill>
          <a:srgbClr val="5B9BD5">
            <a:hueOff val="-6758543"/>
            <a:satOff val="-17419"/>
            <a:lumOff val="-11765"/>
            <a:alphaOff val="0"/>
          </a:srgb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2400">
            <a:solidFill>
              <a:sysClr val="window" lastClr="FFFFFF"/>
            </a:solidFill>
            <a:latin typeface="Comic Sans MS" panose="030F0702030302020204" pitchFamily="66" charset="0"/>
            <a:ea typeface="+mn-ea"/>
            <a:cs typeface="+mn-cs"/>
          </a:endParaRPr>
        </a:p>
      </dgm:t>
    </dgm:pt>
    <dgm:pt modelId="{9E7D0839-313A-4C3C-9183-87B6D0D9E916}">
      <dgm:prSet custT="1"/>
      <dgm:spPr>
        <a:xfrm>
          <a:off x="7175989" y="0"/>
          <a:ext cx="2559794" cy="1103032"/>
        </a:xfr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ct val="100000"/>
            </a:lnSpc>
          </a:pPr>
          <a:r>
            <a:rPr lang="es-ES" sz="1650" b="1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Lys</a:t>
          </a:r>
          <a:r>
            <a:rPr lang="es-ES" sz="1650" b="1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DIS, %</a:t>
          </a:r>
        </a:p>
        <a:p>
          <a:pPr>
            <a:lnSpc>
              <a:spcPct val="100000"/>
            </a:lnSpc>
          </a:pPr>
          <a:r>
            <a:rPr lang="es-ES" sz="1650" b="1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0,68 a 0,80</a:t>
          </a:r>
        </a:p>
      </dgm:t>
    </dgm:pt>
    <dgm:pt modelId="{49E58ABD-76CD-4EC8-A7F7-73F905BD25AA}" type="parTrans" cxnId="{92CEC61F-DE99-4D01-BF18-931E8206F3D9}">
      <dgm:prSet/>
      <dgm:spPr/>
      <dgm:t>
        <a:bodyPr/>
        <a:lstStyle/>
        <a:p>
          <a:endParaRPr lang="es-ES" sz="2400">
            <a:latin typeface="Comic Sans MS" panose="030F0702030302020204" pitchFamily="66" charset="0"/>
          </a:endParaRPr>
        </a:p>
      </dgm:t>
    </dgm:pt>
    <dgm:pt modelId="{5787EB51-8E13-4F83-90BD-A42F8BAAB7F2}" type="sibTrans" cxnId="{92CEC61F-DE99-4D01-BF18-931E8206F3D9}">
      <dgm:prSet/>
      <dgm:spPr/>
      <dgm:t>
        <a:bodyPr/>
        <a:lstStyle/>
        <a:p>
          <a:endParaRPr lang="es-ES" sz="2400">
            <a:latin typeface="Comic Sans MS" panose="030F0702030302020204" pitchFamily="66" charset="0"/>
          </a:endParaRPr>
        </a:p>
      </dgm:t>
    </dgm:pt>
    <dgm:pt modelId="{9B72A72B-F4A4-4A2E-AB0C-9782E27D1975}" type="pres">
      <dgm:prSet presAssocID="{02A25837-AA68-413F-81BB-EDD678E9FBB9}" presName="Name0" presStyleCnt="0">
        <dgm:presLayoutVars>
          <dgm:dir/>
          <dgm:resizeHandles val="exact"/>
        </dgm:presLayoutVars>
      </dgm:prSet>
      <dgm:spPr/>
    </dgm:pt>
    <dgm:pt modelId="{CC17E5CD-CC3A-4F3D-9A62-0AB30A74045C}" type="pres">
      <dgm:prSet presAssocID="{BFEB694D-3F73-425D-BA13-7040482ECFDB}" presName="node" presStyleLbl="node1" presStyleIdx="0" presStyleCnt="3" custScaleX="9138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0BE2F51C-DA1C-42FB-B664-4A69B386D23D}" type="pres">
      <dgm:prSet presAssocID="{F0048A9A-158A-4B78-96B5-96429A0DA4DC}" presName="sibTrans" presStyleLbl="sibTrans2D1" presStyleIdx="0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62534256-EBE7-44DD-889F-864288764368}" type="pres">
      <dgm:prSet presAssocID="{F0048A9A-158A-4B78-96B5-96429A0DA4DC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BF4691B-A33D-4D15-82A7-CE3694018707}" type="pres">
      <dgm:prSet presAssocID="{94E2CF22-2354-4D21-99B9-62BC38E0CA50}" presName="node" presStyleLbl="node1" presStyleIdx="1" presStyleCnt="3" custScaleX="87919" custLinFactNeighborX="-26950" custLinFactNeighborY="92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07576F7-380E-442A-957B-E5B9E2E2F196}" type="pres">
      <dgm:prSet presAssocID="{539EE030-63DA-4B9E-98E5-5FF1011869FB}" presName="sibTrans" presStyleLbl="sibTrans2D1" presStyleIdx="1" presStyleCnt="2" custScaleX="124390" custScaleY="139123"/>
      <dgm:spPr>
        <a:prstGeom prst="mathMultiply">
          <a:avLst/>
        </a:prstGeom>
      </dgm:spPr>
      <dgm:t>
        <a:bodyPr/>
        <a:lstStyle/>
        <a:p>
          <a:endParaRPr lang="en-US"/>
        </a:p>
      </dgm:t>
    </dgm:pt>
    <dgm:pt modelId="{87C43FA8-30AB-4E13-841B-40A7FD7EDCF0}" type="pres">
      <dgm:prSet presAssocID="{539EE030-63DA-4B9E-98E5-5FF1011869F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95A329E-59B6-44CC-9241-6CA065A6369E}" type="pres">
      <dgm:prSet presAssocID="{9E7D0839-313A-4C3C-9183-87B6D0D9E916}" presName="node" presStyleLbl="node1" presStyleIdx="2" presStyleCnt="3" custScaleX="8030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E8ADE8AC-B4F9-44E0-A45F-40CBD9723DCB}" type="presOf" srcId="{BFEB694D-3F73-425D-BA13-7040482ECFDB}" destId="{CC17E5CD-CC3A-4F3D-9A62-0AB30A74045C}" srcOrd="0" destOrd="0" presId="urn:microsoft.com/office/officeart/2005/8/layout/process1"/>
    <dgm:cxn modelId="{FB058FD4-227F-40C6-802D-94F13DFE58BB}" type="presOf" srcId="{539EE030-63DA-4B9E-98E5-5FF1011869FB}" destId="{507576F7-380E-442A-957B-E5B9E2E2F196}" srcOrd="0" destOrd="0" presId="urn:microsoft.com/office/officeart/2005/8/layout/process1"/>
    <dgm:cxn modelId="{4C79E600-2F7E-4AEA-9C73-70B1278D94F6}" srcId="{02A25837-AA68-413F-81BB-EDD678E9FBB9}" destId="{BFEB694D-3F73-425D-BA13-7040482ECFDB}" srcOrd="0" destOrd="0" parTransId="{A997ED9F-C327-4D71-BE17-1C5F200E0631}" sibTransId="{F0048A9A-158A-4B78-96B5-96429A0DA4DC}"/>
    <dgm:cxn modelId="{92CEC61F-DE99-4D01-BF18-931E8206F3D9}" srcId="{02A25837-AA68-413F-81BB-EDD678E9FBB9}" destId="{9E7D0839-313A-4C3C-9183-87B6D0D9E916}" srcOrd="2" destOrd="0" parTransId="{49E58ABD-76CD-4EC8-A7F7-73F905BD25AA}" sibTransId="{5787EB51-8E13-4F83-90BD-A42F8BAAB7F2}"/>
    <dgm:cxn modelId="{A6858B20-6F91-4039-B03A-E1E634DA929D}" type="presOf" srcId="{94E2CF22-2354-4D21-99B9-62BC38E0CA50}" destId="{0BF4691B-A33D-4D15-82A7-CE3694018707}" srcOrd="0" destOrd="0" presId="urn:microsoft.com/office/officeart/2005/8/layout/process1"/>
    <dgm:cxn modelId="{C6EF0670-A3C5-4FEC-B0DF-84D88E3D8040}" type="presOf" srcId="{9E7D0839-313A-4C3C-9183-87B6D0D9E916}" destId="{A95A329E-59B6-44CC-9241-6CA065A6369E}" srcOrd="0" destOrd="0" presId="urn:microsoft.com/office/officeart/2005/8/layout/process1"/>
    <dgm:cxn modelId="{C7E58467-CC76-4D6E-AB89-60BE86714889}" type="presOf" srcId="{02A25837-AA68-413F-81BB-EDD678E9FBB9}" destId="{9B72A72B-F4A4-4A2E-AB0C-9782E27D1975}" srcOrd="0" destOrd="0" presId="urn:microsoft.com/office/officeart/2005/8/layout/process1"/>
    <dgm:cxn modelId="{776723DE-F248-47FC-B5AB-B3EB3AABDDA1}" type="presOf" srcId="{F0048A9A-158A-4B78-96B5-96429A0DA4DC}" destId="{0BE2F51C-DA1C-42FB-B664-4A69B386D23D}" srcOrd="0" destOrd="0" presId="urn:microsoft.com/office/officeart/2005/8/layout/process1"/>
    <dgm:cxn modelId="{E81A98D3-E696-42F0-96FF-EA35C4DA571C}" type="presOf" srcId="{539EE030-63DA-4B9E-98E5-5FF1011869FB}" destId="{87C43FA8-30AB-4E13-841B-40A7FD7EDCF0}" srcOrd="1" destOrd="0" presId="urn:microsoft.com/office/officeart/2005/8/layout/process1"/>
    <dgm:cxn modelId="{682A7367-C395-41E3-856C-57288149F958}" srcId="{02A25837-AA68-413F-81BB-EDD678E9FBB9}" destId="{94E2CF22-2354-4D21-99B9-62BC38E0CA50}" srcOrd="1" destOrd="0" parTransId="{05492BF9-EAA2-400B-B5D4-87B8FA2FB060}" sibTransId="{539EE030-63DA-4B9E-98E5-5FF1011869FB}"/>
    <dgm:cxn modelId="{B663EF7B-EFBF-4B84-9E58-024DF101247A}" type="presOf" srcId="{F0048A9A-158A-4B78-96B5-96429A0DA4DC}" destId="{62534256-EBE7-44DD-889F-864288764368}" srcOrd="1" destOrd="0" presId="urn:microsoft.com/office/officeart/2005/8/layout/process1"/>
    <dgm:cxn modelId="{CE499DFB-C7D5-4885-9F95-F004B4458CDD}" type="presParOf" srcId="{9B72A72B-F4A4-4A2E-AB0C-9782E27D1975}" destId="{CC17E5CD-CC3A-4F3D-9A62-0AB30A74045C}" srcOrd="0" destOrd="0" presId="urn:microsoft.com/office/officeart/2005/8/layout/process1"/>
    <dgm:cxn modelId="{C72AA79E-7494-4339-A022-EF74322F2589}" type="presParOf" srcId="{9B72A72B-F4A4-4A2E-AB0C-9782E27D1975}" destId="{0BE2F51C-DA1C-42FB-B664-4A69B386D23D}" srcOrd="1" destOrd="0" presId="urn:microsoft.com/office/officeart/2005/8/layout/process1"/>
    <dgm:cxn modelId="{81DD4B3B-7760-4616-A70A-EEE26514BB74}" type="presParOf" srcId="{0BE2F51C-DA1C-42FB-B664-4A69B386D23D}" destId="{62534256-EBE7-44DD-889F-864288764368}" srcOrd="0" destOrd="0" presId="urn:microsoft.com/office/officeart/2005/8/layout/process1"/>
    <dgm:cxn modelId="{33B80DAC-CFE1-4952-AD17-C5A7696D97F2}" type="presParOf" srcId="{9B72A72B-F4A4-4A2E-AB0C-9782E27D1975}" destId="{0BF4691B-A33D-4D15-82A7-CE3694018707}" srcOrd="2" destOrd="0" presId="urn:microsoft.com/office/officeart/2005/8/layout/process1"/>
    <dgm:cxn modelId="{F494D839-DF36-42D4-8BC0-1C89C4E2D3FB}" type="presParOf" srcId="{9B72A72B-F4A4-4A2E-AB0C-9782E27D1975}" destId="{507576F7-380E-442A-957B-E5B9E2E2F196}" srcOrd="3" destOrd="0" presId="urn:microsoft.com/office/officeart/2005/8/layout/process1"/>
    <dgm:cxn modelId="{54BC78C9-1E25-4A60-9DA8-601D168F87DC}" type="presParOf" srcId="{507576F7-380E-442A-957B-E5B9E2E2F196}" destId="{87C43FA8-30AB-4E13-841B-40A7FD7EDCF0}" srcOrd="0" destOrd="0" presId="urn:microsoft.com/office/officeart/2005/8/layout/process1"/>
    <dgm:cxn modelId="{4959E2E4-77CB-4578-A23D-937C942865CB}" type="presParOf" srcId="{9B72A72B-F4A4-4A2E-AB0C-9782E27D1975}" destId="{A95A329E-59B6-44CC-9241-6CA065A6369E}" srcOrd="4" destOrd="0" presId="urn:microsoft.com/office/officeart/2005/8/layout/process1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7E5CD-CC3A-4F3D-9A62-0AB30A74045C}">
      <dsp:nvSpPr>
        <dsp:cNvPr id="0" name=""/>
        <dsp:cNvSpPr/>
      </dsp:nvSpPr>
      <dsp:spPr>
        <a:xfrm>
          <a:off x="257" y="0"/>
          <a:ext cx="1730979" cy="1043982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334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50" b="1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Tratamientos </a:t>
          </a:r>
        </a:p>
        <a:p>
          <a:pPr lvl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50" b="1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 x 5</a:t>
          </a:r>
        </a:p>
      </dsp:txBody>
      <dsp:txXfrm>
        <a:off x="30834" y="30577"/>
        <a:ext cx="1669825" cy="982828"/>
      </dsp:txXfrm>
    </dsp:sp>
    <dsp:sp modelId="{0BE2F51C-DA1C-42FB-B664-4A69B386D23D}">
      <dsp:nvSpPr>
        <dsp:cNvPr id="0" name=""/>
        <dsp:cNvSpPr/>
      </dsp:nvSpPr>
      <dsp:spPr>
        <a:xfrm>
          <a:off x="1879620" y="287104"/>
          <a:ext cx="314574" cy="469772"/>
        </a:xfrm>
        <a:prstGeom prst="rightArrow">
          <a:avLst>
            <a:gd name="adj1" fmla="val 60000"/>
            <a:gd name="adj2" fmla="val 5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solidFill>
              <a:sysClr val="window" lastClr="FFFFFF"/>
            </a:solidFill>
            <a:latin typeface="Comic Sans MS" panose="030F0702030302020204" pitchFamily="66" charset="0"/>
            <a:ea typeface="+mn-ea"/>
            <a:cs typeface="+mn-cs"/>
          </a:endParaRPr>
        </a:p>
      </dsp:txBody>
      <dsp:txXfrm>
        <a:off x="1879620" y="381058"/>
        <a:ext cx="220202" cy="281864"/>
      </dsp:txXfrm>
    </dsp:sp>
    <dsp:sp modelId="{0BF4691B-A33D-4D15-82A7-CE3694018707}">
      <dsp:nvSpPr>
        <dsp:cNvPr id="0" name=""/>
        <dsp:cNvSpPr/>
      </dsp:nvSpPr>
      <dsp:spPr>
        <a:xfrm>
          <a:off x="2324773" y="0"/>
          <a:ext cx="1665400" cy="1043982"/>
        </a:xfrm>
        <a:prstGeom prst="roundRect">
          <a:avLst>
            <a:gd name="adj" fmla="val 1000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334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50" b="1" kern="12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EMA</a:t>
          </a:r>
          <a:r>
            <a:rPr lang="es-ES" sz="1650" b="1" kern="1200" baseline="-250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</a:t>
          </a:r>
          <a:r>
            <a:rPr lang="es-ES" sz="1650" b="1" kern="120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(</a:t>
          </a:r>
          <a:r>
            <a:rPr lang="es-ES" sz="1650" b="1" kern="1200" baseline="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Mcal</a:t>
          </a:r>
          <a:r>
            <a:rPr lang="es-ES" sz="1650" b="1" kern="1200" baseline="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/kg)</a:t>
          </a:r>
        </a:p>
        <a:p>
          <a:pPr lvl="0" algn="ctr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5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2,68 vs. 2,77</a:t>
          </a:r>
        </a:p>
      </dsp:txBody>
      <dsp:txXfrm>
        <a:off x="2355350" y="30577"/>
        <a:ext cx="1604246" cy="982828"/>
      </dsp:txXfrm>
    </dsp:sp>
    <dsp:sp modelId="{507576F7-380E-442A-957B-E5B9E2E2F196}">
      <dsp:nvSpPr>
        <dsp:cNvPr id="0" name=""/>
        <dsp:cNvSpPr/>
      </dsp:nvSpPr>
      <dsp:spPr>
        <a:xfrm>
          <a:off x="4161055" y="195210"/>
          <a:ext cx="607750" cy="653561"/>
        </a:xfrm>
        <a:prstGeom prst="mathMultiply">
          <a:avLst/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solidFill>
              <a:sysClr val="window" lastClr="FFFFFF"/>
            </a:solidFill>
            <a:latin typeface="Comic Sans MS" panose="030F0702030302020204" pitchFamily="66" charset="0"/>
            <a:ea typeface="+mn-ea"/>
            <a:cs typeface="+mn-cs"/>
          </a:endParaRPr>
        </a:p>
      </dsp:txBody>
      <dsp:txXfrm>
        <a:off x="4161055" y="325922"/>
        <a:ext cx="425425" cy="392137"/>
      </dsp:txXfrm>
    </dsp:sp>
    <dsp:sp modelId="{A95A329E-59B6-44CC-9241-6CA065A6369E}">
      <dsp:nvSpPr>
        <dsp:cNvPr id="0" name=""/>
        <dsp:cNvSpPr/>
      </dsp:nvSpPr>
      <dsp:spPr>
        <a:xfrm>
          <a:off x="4912032" y="0"/>
          <a:ext cx="1521229" cy="1043982"/>
        </a:xfrm>
        <a:prstGeom prst="roundRect">
          <a:avLst>
            <a:gd name="adj" fmla="val 10000"/>
          </a:avLst>
        </a:prstGeom>
        <a:solidFill>
          <a:srgbClr val="5B9BD5">
            <a:hueOff val="-6758543"/>
            <a:satOff val="-17419"/>
            <a:lumOff val="-1176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334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50" b="1" kern="1200" dirty="0" err="1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Lys</a:t>
          </a:r>
          <a:r>
            <a:rPr lang="es-ES" sz="1650" b="1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DIS, %</a:t>
          </a:r>
        </a:p>
        <a:p>
          <a:pPr lvl="0" algn="ctr" defTabSz="733425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650" b="1" kern="1200" dirty="0">
              <a:solidFill>
                <a:sysClr val="window" lastClr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0,68 a 0,80</a:t>
          </a:r>
        </a:p>
      </dsp:txBody>
      <dsp:txXfrm>
        <a:off x="4942609" y="30577"/>
        <a:ext cx="1460075" cy="982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0.32368</cdr:x>
      <cdr:y>0.28982</cdr:y>
    </cdr:from>
    <cdr:to>
      <cdr:x>0.45357</cdr:x>
      <cdr:y>0.39267</cdr:y>
    </cdr:to>
    <cdr:sp macro="" textlink="">
      <cdr:nvSpPr>
        <cdr:cNvPr id="2" name="CuadroTexto 10"/>
        <cdr:cNvSpPr txBox="1"/>
      </cdr:nvSpPr>
      <cdr:spPr>
        <a:xfrm xmlns:a="http://schemas.openxmlformats.org/drawingml/2006/main">
          <a:off x="1746206" y="899662"/>
          <a:ext cx="700765" cy="31924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1" dirty="0"/>
            <a:t>Otros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0.22471</cdr:x>
      <cdr:y>0.15625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638907" cy="312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200" b="1" dirty="0"/>
            <a:t>PH, g</a:t>
          </a:r>
        </a:p>
      </cdr:txBody>
    </cdr:sp>
  </cdr:relSizeAnchor>
  <cdr:relSizeAnchor xmlns:cdr="http://schemas.openxmlformats.org/drawingml/2006/chartDrawing">
    <cdr:from>
      <cdr:x>0.77908</cdr:x>
      <cdr:y>0.91578</cdr:y>
    </cdr:from>
    <cdr:to>
      <cdr:x>1</cdr:x>
      <cdr:y>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2215101" y="1831782"/>
          <a:ext cx="628112" cy="168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b="1" dirty="0"/>
            <a:t>C 18:2,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0.67841</cdr:x>
      <cdr:y>0.89735</cdr:y>
    </cdr:from>
    <cdr:to>
      <cdr:x>1</cdr:x>
      <cdr:y>1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1928853" y="1730273"/>
          <a:ext cx="914359" cy="197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b="1" dirty="0"/>
            <a:t>PV pollita, kg</a:t>
          </a:r>
        </a:p>
      </cdr:txBody>
    </cdr:sp>
  </cdr:relSizeAnchor>
  <cdr:relSizeAnchor xmlns:cdr="http://schemas.openxmlformats.org/drawingml/2006/chartDrawing">
    <cdr:from>
      <cdr:x>0</cdr:x>
      <cdr:y>0.00837</cdr:y>
    </cdr:from>
    <cdr:to>
      <cdr:x>0.18166</cdr:x>
      <cdr:y>0.16462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16145"/>
          <a:ext cx="516490" cy="3012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200" b="1" dirty="0"/>
            <a:t>PH, g</a:t>
          </a:r>
        </a:p>
      </cdr:txBody>
    </cdr:sp>
  </cdr:relSizeAnchor>
  <cdr:relSizeAnchor xmlns:cdr="http://schemas.openxmlformats.org/drawingml/2006/chartDrawing">
    <cdr:from>
      <cdr:x>0.4245</cdr:x>
      <cdr:y>0.26314</cdr:y>
    </cdr:from>
    <cdr:to>
      <cdr:x>0.61688</cdr:x>
      <cdr:y>0.40646</cdr:y>
    </cdr:to>
    <cdr:sp macro="" textlink="">
      <cdr:nvSpPr>
        <cdr:cNvPr id="4" name="CuadroTexto 1"/>
        <cdr:cNvSpPr txBox="1"/>
      </cdr:nvSpPr>
      <cdr:spPr>
        <a:xfrm xmlns:a="http://schemas.openxmlformats.org/drawingml/2006/main">
          <a:off x="1206955" y="526353"/>
          <a:ext cx="546970" cy="2866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600" b="0" dirty="0"/>
            <a:t>4-5 g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0.23213</cdr:x>
      <cdr:y>0.15625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0"/>
          <a:ext cx="660000" cy="312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200" b="1" dirty="0"/>
            <a:t>PH, g</a:t>
          </a:r>
        </a:p>
      </cdr:txBody>
    </cdr:sp>
  </cdr:relSizeAnchor>
  <cdr:relSizeAnchor xmlns:cdr="http://schemas.openxmlformats.org/drawingml/2006/chartDrawing">
    <cdr:from>
      <cdr:x>0.6809</cdr:x>
      <cdr:y>0.89732</cdr:y>
    </cdr:from>
    <cdr:to>
      <cdr:x>0.96734</cdr:x>
      <cdr:y>0.975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2581276" y="2393156"/>
          <a:ext cx="1085850" cy="207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b="1" dirty="0"/>
            <a:t>Grasa, 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0.28362</cdr:x>
      <cdr:y>0.78671</cdr:y>
    </cdr:from>
    <cdr:to>
      <cdr:x>1</cdr:x>
      <cdr:y>0.87875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838215" y="1573965"/>
          <a:ext cx="2117200" cy="184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es-ES" sz="1600" dirty="0">
              <a:solidFill>
                <a:schemeClr val="tx1"/>
              </a:solidFill>
            </a:rPr>
            <a:t>78	</a:t>
          </a:r>
          <a:r>
            <a:rPr lang="es-ES" sz="1600" dirty="0" smtClean="0">
              <a:solidFill>
                <a:schemeClr val="tx1"/>
              </a:solidFill>
            </a:rPr>
            <a:t>      </a:t>
          </a:r>
          <a:r>
            <a:rPr lang="es-ES" sz="1600" dirty="0">
              <a:solidFill>
                <a:schemeClr val="tx1"/>
              </a:solidFill>
            </a:rPr>
            <a:t>85</a:t>
          </a:r>
        </a:p>
      </cdr:txBody>
    </cdr:sp>
  </cdr:relSizeAnchor>
  <cdr:relSizeAnchor xmlns:cdr="http://schemas.openxmlformats.org/drawingml/2006/chartDrawing">
    <cdr:from>
      <cdr:x>0.69102</cdr:x>
      <cdr:y>0.21431</cdr:y>
    </cdr:from>
    <cdr:to>
      <cdr:x>0.69317</cdr:x>
      <cdr:y>0.79461</cdr:y>
    </cdr:to>
    <cdr:cxnSp macro="">
      <cdr:nvCxnSpPr>
        <cdr:cNvPr id="6" name="Conector recto 5">
          <a:extLst xmlns:a="http://schemas.openxmlformats.org/drawingml/2006/main">
            <a:ext uri="{FF2B5EF4-FFF2-40B4-BE49-F238E27FC236}">
              <a16:creationId xmlns="" xmlns:a16="http://schemas.microsoft.com/office/drawing/2014/main" id="{61502A4B-DBDA-403E-9B6E-2427979DFE40}"/>
            </a:ext>
          </a:extLst>
        </cdr:cNvPr>
        <cdr:cNvCxnSpPr/>
      </cdr:nvCxnSpPr>
      <cdr:spPr>
        <a:xfrm xmlns:a="http://schemas.openxmlformats.org/drawingml/2006/main" flipH="1">
          <a:off x="2042265" y="428764"/>
          <a:ext cx="6354" cy="1161006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bg1">
              <a:lumMod val="50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0.30295</cdr:x>
      <cdr:y>0.65581</cdr:y>
    </cdr:from>
    <cdr:to>
      <cdr:x>0.3051</cdr:x>
      <cdr:y>0.79076</cdr:y>
    </cdr:to>
    <cdr:cxnSp macro="">
      <cdr:nvCxnSpPr>
        <cdr:cNvPr id="7" name="Conector recto 6">
          <a:extLst xmlns:a="http://schemas.openxmlformats.org/drawingml/2006/main">
            <a:ext uri="{FF2B5EF4-FFF2-40B4-BE49-F238E27FC236}">
              <a16:creationId xmlns="" xmlns:a16="http://schemas.microsoft.com/office/drawing/2014/main" id="{D5EA3B48-671A-4F9D-9F95-C0104F865C95}"/>
            </a:ext>
          </a:extLst>
        </cdr:cNvPr>
        <cdr:cNvCxnSpPr/>
      </cdr:nvCxnSpPr>
      <cdr:spPr>
        <a:xfrm xmlns:a="http://schemas.openxmlformats.org/drawingml/2006/main" flipH="1">
          <a:off x="1193800" y="1749426"/>
          <a:ext cx="8466" cy="360000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bg1">
              <a:lumMod val="50000"/>
            </a:schemeClr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0.63303</cdr:x>
      <cdr:y>0.89768</cdr:y>
    </cdr:from>
    <cdr:to>
      <cdr:x>1</cdr:x>
      <cdr:y>1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870876" y="1795988"/>
          <a:ext cx="1084539" cy="204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200" b="1" dirty="0"/>
            <a:t>M + C (%), Lys?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2026 VALLADOLID AVIFORUM PONEDORAS FORMATO 10feb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54B39-91F8-4002-842D-CB059DB2CC23}" type="datetime1">
              <a:rPr lang="en-US" smtClean="0"/>
              <a:t>2/11/2026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0D751-1C6C-4314-8957-53A032C0609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113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2026 VALLADOLID AVIFORUM PONEDORAS FORMATO 10feb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20F4-2405-4D63-B7BE-88E1671CC9E8}" type="datetime1">
              <a:rPr lang="en-US" smtClean="0"/>
              <a:t>2/11/2026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0EFD9-1605-4718-BFB7-400326F64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7662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0EFD9-1605-4718-BFB7-400326F64056}" type="slidenum">
              <a:rPr lang="en-US" smtClean="0"/>
              <a:t>2</a:t>
            </a:fld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B74B844-16A4-4161-BB25-A4421267ABE9}" type="datetime1">
              <a:rPr lang="en-US" smtClean="0"/>
              <a:t>2/11/2026</a:t>
            </a:fld>
            <a:endParaRPr lang="en-US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2026 VALLADOLID AVIFORUM PONEDORAS FORMATO 10feb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6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es-ES" altLang="es-ES" sz="1400" dirty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3500" indent="-28980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9231" indent="-23184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923" indent="-23184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6615" indent="-23184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50307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14000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77692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41384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D93180-F259-429D-8F42-4407338AE0AF}" type="slidenum">
              <a:rPr lang="es-ES" altLang="es-ES">
                <a:solidFill>
                  <a:prstClr val="black"/>
                </a:solidFill>
              </a:rPr>
              <a:pPr eaLnBrk="1" hangingPunct="1"/>
              <a:t>4</a:t>
            </a:fld>
            <a:endParaRPr lang="es-ES" altLang="es-ES" dirty="0">
              <a:solidFill>
                <a:prstClr val="black"/>
              </a:solidFill>
            </a:endParaRPr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0D55AF4-C168-468D-A741-0F7185650FAC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es-ES" altLang="es-ES" sz="1400" dirty="0"/>
          </a:p>
        </p:txBody>
      </p:sp>
      <p:sp>
        <p:nvSpPr>
          <p:cNvPr id="481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3500" indent="-28980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9231" indent="-23184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923" indent="-23184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6615" indent="-231846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50307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14000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77692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41384" indent="-23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D93180-F259-429D-8F42-4407338AE0AF}" type="slidenum">
              <a:rPr lang="es-ES" altLang="es-ES">
                <a:solidFill>
                  <a:prstClr val="black"/>
                </a:solidFill>
              </a:rPr>
              <a:pPr eaLnBrk="1" hangingPunct="1"/>
              <a:t>5</a:t>
            </a:fld>
            <a:endParaRPr lang="es-ES" altLang="es-ES" dirty="0">
              <a:solidFill>
                <a:prstClr val="black"/>
              </a:solidFill>
            </a:endParaRPr>
          </a:p>
        </p:txBody>
      </p:sp>
      <p:sp>
        <p:nvSpPr>
          <p:cNvPr id="2" name="Marcador de encabezado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FC06DCD-CB21-4DF2-AF15-7F7539E65FC6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8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A6F83BF-8C35-4F49-87C9-60B170852E23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93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90BDEA-1869-41B1-AC11-4DF3A81B3787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0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82DC4A5-3AC5-473F-A8A4-AB4A5AD00C4E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62BE394-9D5A-4CD2-A48D-5D860F1F60B1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88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ES" smtClean="0"/>
              <a:t>2026 VALLADOLID AVIFORUM PONEDORAS FORMATO 10feb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21FCCB8-79ED-4D7E-B32C-28F3776986D7}" type="datetime1">
              <a:rPr lang="en-US" smtClean="0"/>
              <a:t>2/11/2026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2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407862" y="1759620"/>
            <a:ext cx="4408565" cy="1432500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407862" y="3537511"/>
            <a:ext cx="4408565" cy="11918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15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0873FFB-E4B3-C559-4B4F-7A174D8AD3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888" y="500"/>
            <a:ext cx="9142223" cy="51425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2166230" y="2384531"/>
            <a:ext cx="6393594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2166229" y="1318770"/>
            <a:ext cx="639359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688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7D20DB1-6AEC-A370-99AD-2849812BA2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="" xmlns:a16="http://schemas.microsoft.com/office/drawing/2014/main" id="{4ECFB222-0667-6EB0-EF30-B70E31A497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8641" y="2513384"/>
            <a:ext cx="5103755" cy="2403230"/>
          </a:xfrm>
          <a:prstGeom prst="rect">
            <a:avLst/>
          </a:prstGeom>
        </p:spPr>
        <p:txBody>
          <a:bodyPr/>
          <a:lstStyle>
            <a:lvl1pPr>
              <a:defRPr>
                <a:latin typeface="Poppins" pitchFamily="2" charset="77"/>
                <a:ea typeface="Open Sans" charset="0"/>
                <a:cs typeface="Poppins" pitchFamily="2" charset="77"/>
              </a:defRPr>
            </a:lvl1pPr>
            <a:lvl2pPr>
              <a:defRPr sz="2400" b="1" i="0"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0" i="0">
                <a:latin typeface="Poppins" pitchFamily="2" charset="77"/>
                <a:ea typeface="Open Sans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 texto 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9AC1A995-04C9-0D44-19FA-30F478CA7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41" y="1286163"/>
            <a:ext cx="5943546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ea typeface="Open Sans" charset="0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1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218AA7A-9637-98F5-913D-20200ECAEB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1511903" y="1883822"/>
            <a:ext cx="5197478" cy="240323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  <a:lvl2pPr>
              <a:defRPr sz="2400" b="1" i="0">
                <a:latin typeface="Poppins" pitchFamily="2" charset="77"/>
                <a:ea typeface="Gotham Narrow Medium" charset="0"/>
                <a:cs typeface="Poppins" pitchFamily="2" charset="77"/>
              </a:defRPr>
            </a:lvl2pPr>
            <a:lvl3pPr marL="1143000" indent="-228600">
              <a:buSzPct val="90000"/>
              <a:buFontTx/>
              <a:buBlip>
                <a:blip r:embed="rId3"/>
              </a:buBlip>
              <a:defRPr sz="20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3pPr>
            <a:lvl4pPr marL="1600200" indent="-228600">
              <a:buFont typeface="Wingdings" charset="2"/>
              <a:buChar char="Ø"/>
              <a:defRPr sz="1600" b="1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4pPr>
            <a:lvl5pPr>
              <a:defRPr sz="1400" b="0" i="0">
                <a:solidFill>
                  <a:srgbClr val="E42320"/>
                </a:solidFill>
                <a:latin typeface="Poppins" pitchFamily="2" charset="77"/>
                <a:ea typeface="Gotham Narrow Medium" charset="0"/>
                <a:cs typeface="Poppins" pitchFamily="2" charset="77"/>
              </a:defRPr>
            </a:lvl5pPr>
          </a:lstStyle>
          <a:p>
            <a:pPr lvl="0"/>
            <a:r>
              <a:rPr lang="es-ES_tradnl" dirty="0"/>
              <a:t>Haga clic para modificar el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 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048306" y="779040"/>
            <a:ext cx="5661075" cy="625729"/>
          </a:xfrm>
          <a:prstGeom prst="rect">
            <a:avLst/>
          </a:prstGeom>
        </p:spPr>
        <p:txBody>
          <a:bodyPr/>
          <a:lstStyle>
            <a:lvl1pPr>
              <a:defRPr sz="3000" b="1" i="0"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3D58366-9997-40F0-C897-3EEFEEF3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444" y="250"/>
            <a:ext cx="9143111" cy="514299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E858C2FB-7CEB-1F4D-91F7-72E7427D7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847" y="948670"/>
            <a:ext cx="4994481" cy="1688624"/>
          </a:xfrm>
          <a:prstGeom prst="rect">
            <a:avLst/>
          </a:prstGeom>
        </p:spPr>
        <p:txBody>
          <a:bodyPr/>
          <a:lstStyle>
            <a:lvl1pPr>
              <a:defRPr sz="3600" b="1" i="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4" name="Subtítulo 2">
            <a:extLst>
              <a:ext uri="{FF2B5EF4-FFF2-40B4-BE49-F238E27FC236}">
                <a16:creationId xmlns="" xmlns:a16="http://schemas.microsoft.com/office/drawing/2014/main" id="{E1703603-A999-C048-A80F-B079E8F7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848" y="2798202"/>
            <a:ext cx="4994480" cy="15755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1">
                <a:solidFill>
                  <a:schemeClr val="bg1">
                    <a:lumMod val="5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01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01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0" r:id="rId3"/>
    <p:sldLayoutId id="2147483661" r:id="rId4"/>
    <p:sldLayoutId id="2147483662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otham Narrow Bold"/>
          <a:ea typeface="+mj-ea"/>
          <a:cs typeface="Gotham Narrow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300" kern="1200">
          <a:solidFill>
            <a:schemeClr val="tx1"/>
          </a:solidFill>
          <a:latin typeface="Gotham Narrow Book"/>
          <a:ea typeface="+mn-ea"/>
          <a:cs typeface="Gotham Narrow Book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="" xmlns:a16="http://schemas.microsoft.com/office/drawing/2014/main" id="{716DCC95-A41A-C378-D304-842513EC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9620"/>
            <a:ext cx="9144000" cy="1432500"/>
          </a:xfrm>
        </p:spPr>
        <p:txBody>
          <a:bodyPr/>
          <a:lstStyle/>
          <a:p>
            <a:pPr algn="ctr"/>
            <a:r>
              <a:rPr lang="es-ES" sz="3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Estrategias nutricionales en aves de postura. La alimentación del futuro</a:t>
            </a:r>
            <a:endParaRPr lang="es-E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="" xmlns:a16="http://schemas.microsoft.com/office/drawing/2014/main" id="{0F9721B9-1ECD-0CB0-795E-89E0A5491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Gonzalo G. Mateos</a:t>
            </a:r>
          </a:p>
          <a:p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Madrid</a:t>
            </a:r>
            <a:endPara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Universidad Politécnica de Madri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838" y="3620436"/>
            <a:ext cx="1216589" cy="93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6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del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picaje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podemos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hacer</a:t>
            </a: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Marcador de contenido 9"/>
          <p:cNvSpPr>
            <a:spLocks noGrp="1"/>
          </p:cNvSpPr>
          <p:nvPr>
            <p:ph idx="1"/>
          </p:nvPr>
        </p:nvSpPr>
        <p:spPr>
          <a:xfrm>
            <a:off x="685800" y="1191650"/>
            <a:ext cx="8108343" cy="3829050"/>
          </a:xfrm>
        </p:spPr>
        <p:txBody>
          <a:bodyPr>
            <a:noAutofit/>
          </a:bodyPr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Estrés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!!!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No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complicarles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“la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vida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”!!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Mejorar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manejo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instalaciones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tabLst>
                <a:tab pos="771494" algn="l"/>
                <a:tab pos="3937240" algn="l"/>
              </a:tabLst>
              <a:defRPr/>
            </a:pP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Densidad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Confort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intestinal ⇒ 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fibra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(FND!)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Cambios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genéticos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tranquilas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iseño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del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pico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Tiempo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dedicado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comer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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Tiempo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libre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!!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Harina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vs.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migas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?. 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</a:t>
            </a:r>
            <a:r>
              <a:rPr lang="en-US" sz="1750" baseline="-25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común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?),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FND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AA claves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(Met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Trp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?,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Gly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743" y="1381831"/>
            <a:ext cx="2638400" cy="1758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2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exterior, pasto, café, comida&#10;&#10;Descripción generada automáticamente">
            <a:extLst>
              <a:ext uri="{FF2B5EF4-FFF2-40B4-BE49-F238E27FC236}">
                <a16:creationId xmlns="" xmlns:a16="http://schemas.microsoft.com/office/drawing/2014/main" id="{6F4361A9-EEF4-4E68-9A90-06CDE43BB5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937" y="0"/>
            <a:ext cx="3857625" cy="51435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42101" y="114300"/>
            <a:ext cx="444500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35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86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Hígado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Órgano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multifuncional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arcador de contenido 9"/>
          <p:cNvSpPr>
            <a:spLocks noGrp="1"/>
          </p:cNvSpPr>
          <p:nvPr>
            <p:ph idx="1"/>
          </p:nvPr>
        </p:nvSpPr>
        <p:spPr>
          <a:xfrm>
            <a:off x="689279" y="1149350"/>
            <a:ext cx="8168474" cy="3600450"/>
          </a:xfrm>
        </p:spPr>
        <p:txBody>
          <a:bodyPr>
            <a:noAutofit/>
          </a:bodyPr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Síntesis</a:t>
            </a:r>
            <a:r>
              <a:rPr lang="en-US" altLang="es-E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lípidos</a:t>
            </a:r>
            <a:r>
              <a:rPr lang="en-US" altLang="es-E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</a:t>
            </a: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r>
              <a:rPr lang="en-US" altLang="es-E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vs. </a:t>
            </a: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mamíferos</a:t>
            </a:r>
            <a:r>
              <a:rPr lang="en-US" altLang="es-E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Glucosa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</a:t>
            </a:r>
            <a:r>
              <a:rPr lang="en-US" sz="1500" dirty="0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TG ⇒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acúmulo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grasa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esteatosis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Balance entre 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la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síntesis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y 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la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secreción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lípidos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!!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Producción</a:t>
            </a:r>
            <a:r>
              <a:rPr lang="en-US" altLang="es-E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bilis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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Digestibilidad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las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grasas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imitada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jóvenes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Metabolismo</a:t>
            </a:r>
            <a:r>
              <a:rPr lang="en-US" altLang="es-E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altLang="es-E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nutrientes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Proteína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CHO,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vitaminas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minerales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Síntesis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hormonas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etc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etc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.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Almacenaje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vitaminas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A, D, K, E, B12</a:t>
            </a:r>
            <a:endParaRPr lang="en-US" sz="15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“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Eliminación</a:t>
            </a: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” de </a:t>
            </a:r>
            <a:r>
              <a:rPr lang="en-US" sz="15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esiduos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“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tóxicos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”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Amoniaco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otros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síntesis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PB)</a:t>
            </a: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5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Incidencia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procesos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5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inflamatorios</a:t>
            </a:r>
            <a:r>
              <a:rPr lang="en-US" sz="15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!!</a:t>
            </a:r>
            <a:endParaRPr lang="en-US" sz="15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852" y="1360609"/>
            <a:ext cx="2013172" cy="274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0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227" y="3421856"/>
            <a:ext cx="2008585" cy="172164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321781" y="2050703"/>
            <a:ext cx="6822219" cy="604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en-US" sz="4050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Manejo</a:t>
            </a:r>
            <a:r>
              <a:rPr lang="en-US" sz="4050" dirty="0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y </a:t>
            </a:r>
            <a:r>
              <a:rPr lang="en-US" sz="4050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alimentación</a:t>
            </a:r>
            <a:r>
              <a:rPr lang="en-US" sz="4050" dirty="0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50" dirty="0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50" dirty="0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Aves de </a:t>
            </a:r>
            <a:r>
              <a:rPr lang="en-US" sz="4050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puesta</a:t>
            </a:r>
            <a:endParaRPr lang="en-US" sz="4050" dirty="0">
              <a:solidFill>
                <a:srgbClr val="E4232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94" y="378470"/>
            <a:ext cx="2371338" cy="15799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314" y="286197"/>
            <a:ext cx="1621631" cy="17645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753" y="3575050"/>
            <a:ext cx="1898752" cy="13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77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Principios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creencias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/>
              </p:cNvSpPr>
              <p:nvPr/>
            </p:nvSpPr>
            <p:spPr bwMode="auto">
              <a:xfrm>
                <a:off x="685800" y="1149350"/>
                <a:ext cx="8044732" cy="3600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66690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E4232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Las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aves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comen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para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satisfacer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sus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necesidades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energéticas</a:t>
                </a:r>
                <a:endParaRPr lang="en-US" sz="1650" b="1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  <a:p>
                <a:pPr marL="672677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¿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Siempre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?</a:t>
                </a:r>
              </a:p>
              <a:p>
                <a:pPr marL="266690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E4232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“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P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refieren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”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consumir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partículas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gruesas</a:t>
                </a:r>
                <a:endParaRPr lang="en-US" sz="1650" b="1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3" pitchFamily="18" charset="2"/>
                </a:endParaRPr>
              </a:p>
              <a:p>
                <a:pPr marL="672677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¿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Es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correcta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esta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hipótesis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?</a:t>
                </a:r>
              </a:p>
              <a:p>
                <a:pPr marL="266690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E4232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Piensos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de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recría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ricos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en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fibra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,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mejoran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el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desarrollo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del TGI y el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consumo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en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 </a:t>
                </a:r>
                <a:r>
                  <a:rPr lang="en-U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3" pitchFamily="18" charset="2"/>
                  </a:rPr>
                  <a:t>puesta</a:t>
                </a:r>
                <a:endParaRPr lang="en-US" sz="1650" b="1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3" pitchFamily="18" charset="2"/>
                </a:endParaRPr>
              </a:p>
              <a:p>
                <a:pPr marL="672677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¿Cualquier fibra? ¿Son los efectos duraderos?</a:t>
                </a:r>
              </a:p>
              <a:p>
                <a:pPr marL="266690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E4232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14:m>
                  <m:oMath xmlns:m="http://schemas.openxmlformats.org/officeDocument/2006/math">
                    <m:r>
                      <a:rPr lang="en-US" sz="1650" b="1" i="1" dirty="0">
                        <a:solidFill>
                          <a:srgbClr val="7F8FA9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  <a:sym typeface="Symbol"/>
                      </a:rPr>
                      <m:t>∆</m:t>
                    </m:r>
                  </m:oMath>
                </a14:m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s-ES" sz="1650" b="1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Met</a:t>
                </a: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 </a:t>
                </a: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C18:2 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⇒ </a:t>
                </a:r>
                <a:r>
                  <a:rPr lang="en-U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 </a:t>
                </a: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tamaño </a:t>
                </a: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del huevo </a:t>
                </a:r>
              </a:p>
              <a:p>
                <a:pPr marL="672677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¿Siempre?</a:t>
                </a:r>
                <a:endParaRPr lang="es-ES" sz="1650" b="1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66690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E4232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Las necesidades de Ca y P en puesta, son elevadas</a:t>
                </a:r>
              </a:p>
              <a:p>
                <a:pPr marL="672677" lvl="1" indent="-266690" algn="just" eaLnBrk="0" fontAlgn="base" hangingPunct="0">
                  <a:lnSpc>
                    <a:spcPct val="130000"/>
                  </a:lnSpc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¿Seguro? </a:t>
                </a:r>
                <a:r>
                  <a:rPr lang="es-ES" sz="1650" b="1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¿Por qué? </a:t>
                </a:r>
                <a:endParaRPr lang="es-ES" sz="1650" b="1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857216" lvl="1" indent="-348840" algn="just" eaLnBrk="0" hangingPunct="0">
                  <a:lnSpc>
                    <a:spcPct val="130000"/>
                  </a:lnSpc>
                  <a:buClr>
                    <a:srgbClr val="4BACC6"/>
                  </a:buClr>
                  <a:buSzPct val="125000"/>
                  <a:buFont typeface="Wingdings" pitchFamily="2" charset="2"/>
                  <a:buChar char="û"/>
                  <a:tabLst>
                    <a:tab pos="3937240" algn="l"/>
                  </a:tabLst>
                  <a:defRPr/>
                </a:pPr>
                <a:endParaRPr lang="es-ES" sz="165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 3" pitchFamily="18" charset="2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1149350"/>
                <a:ext cx="8044732" cy="3600450"/>
              </a:xfrm>
              <a:prstGeom prst="rect">
                <a:avLst/>
              </a:prstGeom>
              <a:blipFill rotWithShape="0">
                <a:blip r:embed="rId2"/>
                <a:stretch>
                  <a:fillRect l="-758" t="-678" r="-455" b="-457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41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energético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24 a 59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1 CuadroTexto"/>
          <p:cNvSpPr txBox="1"/>
          <p:nvPr/>
        </p:nvSpPr>
        <p:spPr>
          <a:xfrm>
            <a:off x="6162007" y="4094923"/>
            <a:ext cx="2143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772"/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Pérez Bonilla </a:t>
            </a:r>
            <a:r>
              <a:rPr lang="es-ES" sz="14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2012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5492430"/>
                  </p:ext>
                </p:extLst>
              </p:nvPr>
            </p:nvGraphicFramePr>
            <p:xfrm>
              <a:off x="771278" y="1281525"/>
              <a:ext cx="7534521" cy="2813398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383087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910388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1400594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546979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  <a:gridCol w="1181751">
                      <a:extLst>
                        <a:ext uri="{9D8B030D-6E8A-4147-A177-3AD203B41FA5}">
                          <a16:colId xmlns="" xmlns:a16="http://schemas.microsoft.com/office/drawing/2014/main" val="20004"/>
                        </a:ext>
                      </a:extLst>
                    </a:gridCol>
                    <a:gridCol w="1111722">
                      <a:extLst>
                        <a:ext uri="{9D8B030D-6E8A-4147-A177-3AD203B41FA5}">
                          <a16:colId xmlns="" xmlns:a16="http://schemas.microsoft.com/office/drawing/2014/main" val="20005"/>
                        </a:ext>
                      </a:extLst>
                    </a:gridCol>
                  </a:tblGrid>
                  <a:tr h="644302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EMA</a:t>
                          </a:r>
                          <a:r>
                            <a:rPr lang="es-ES_tradnl" sz="1800" u="none" strike="noStrike" kern="12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</a:t>
                          </a:r>
                          <a:r>
                            <a:rPr lang="es-ES_tradnl" sz="1800" u="none" strike="noStrike" kern="12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Mcal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/kg)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CMD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b="1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(g/d)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I.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puesta</a:t>
                          </a:r>
                          <a:endParaRPr lang="es-ES_tradnl" sz="180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(%)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P.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h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uevo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(g)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I. </a:t>
                          </a:r>
                          <a:r>
                            <a:rPr lang="es-ES_tradnl" sz="1800" u="none" strike="noStrike" kern="12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Conv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(kg/kg)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s-ES" sz="1800" i="1" u="none" strike="noStrik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PV</a:t>
                          </a:r>
                        </a:p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(g)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2,65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114,8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88,8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56,1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rgbClr val="FF00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2,05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255</a:t>
                          </a:r>
                          <a:r>
                            <a:rPr lang="es-ES" sz="1800" u="none" strike="noStrike" baseline="30000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r>
                            <a:rPr lang="es-ES" sz="1800" u="none" strike="noStrike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2,75</a:t>
                          </a:r>
                          <a:endParaRPr lang="es-ES_tradnl" sz="1800" b="1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114,0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91,2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58,1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1,96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300</a:t>
                          </a:r>
                          <a:r>
                            <a:rPr lang="es-ES" sz="1800" u="none" strike="noStrike" baseline="30000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2,85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111,0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92,7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58,8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1,89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325</a:t>
                          </a:r>
                          <a:r>
                            <a:rPr lang="es-ES" sz="1800" u="none" strike="noStrike" baseline="30000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2,95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110,0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90,5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58,1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1,89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359</a:t>
                          </a:r>
                          <a:r>
                            <a:rPr lang="es-ES" sz="1800" u="none" strike="noStrike" baseline="30000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252000" algn="l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P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(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252000" algn="l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P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(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Q)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NS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NS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a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5492430"/>
                  </p:ext>
                </p:extLst>
              </p:nvPr>
            </p:nvGraphicFramePr>
            <p:xfrm>
              <a:off x="771278" y="1281525"/>
              <a:ext cx="7534521" cy="2813398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38308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91038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140059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154697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  <a:gridCol w="118175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4"/>
                        </a:ext>
                      </a:extLst>
                    </a:gridCol>
                    <a:gridCol w="111172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5"/>
                        </a:ext>
                      </a:extLst>
                    </a:gridCol>
                  </a:tblGrid>
                  <a:tr h="644302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EMA</a:t>
                          </a:r>
                          <a:r>
                            <a:rPr lang="es-ES_tradnl" sz="1800" u="none" strike="noStrike" kern="1200" baseline="-250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</a:t>
                          </a:r>
                          <a:r>
                            <a:rPr lang="es-ES_tradnl" sz="1800" u="none" strike="noStrike" kern="12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Mcal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/kg)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CMD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b="1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(g/d)</a:t>
                          </a: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I.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puesta</a:t>
                          </a:r>
                          <a:endParaRPr lang="es-ES_tradnl" sz="1800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(%)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P.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h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uevo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(g)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I. </a:t>
                          </a:r>
                          <a:r>
                            <a:rPr lang="es-ES_tradnl" sz="1800" u="none" strike="noStrike" kern="1200" dirty="0" err="1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Conv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.</a:t>
                          </a:r>
                        </a:p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(kg/kg)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7144" marR="7144" marT="7144" marB="0" anchor="ctr">
                        <a:blipFill rotWithShape="0">
                          <a:blip r:embed="rId2"/>
                          <a:stretch>
                            <a:fillRect l="-575956" t="-3774" r="-546" b="-3528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2,65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114,8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88,8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56,1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rgbClr val="FF00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2,05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255</a:t>
                          </a:r>
                          <a:r>
                            <a:rPr lang="es-ES" sz="1800" u="none" strike="noStrike" baseline="30000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r>
                            <a:rPr lang="es-ES" sz="1800" u="none" strike="noStrike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2,75</a:t>
                          </a:r>
                          <a:endParaRPr lang="es-ES_tradnl" sz="1800" b="1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114,0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91,2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58,1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1,96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300</a:t>
                          </a:r>
                          <a:r>
                            <a:rPr lang="es-ES" sz="1800" u="none" strike="noStrike" baseline="30000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2,85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111,0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92,7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58,8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1,89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325</a:t>
                          </a:r>
                          <a:r>
                            <a:rPr lang="es-ES" sz="1800" u="none" strike="noStrike" baseline="30000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2,95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110,0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90,5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bc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58,1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1,89</a:t>
                          </a:r>
                          <a:r>
                            <a:rPr lang="es-ES_tradnl" sz="1800" u="none" strike="noStrike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endParaRPr lang="es-ES_tradnl" sz="1800" b="1" u="none" strike="noStrike" kern="1200" baseline="300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359</a:t>
                          </a:r>
                          <a:r>
                            <a:rPr lang="es-ES" sz="1800" u="none" strike="noStrike" baseline="30000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a</a:t>
                          </a:r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252000" algn="l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P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(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L)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61516">
                    <a:tc>
                      <a:txBody>
                        <a:bodyPr/>
                        <a:lstStyle/>
                        <a:p>
                          <a:pPr marL="252000" algn="l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 P</a:t>
                          </a:r>
                          <a:r>
                            <a:rPr lang="es-ES_tradnl" sz="1800" u="none" strike="noStrike" kern="1200" baseline="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(</a:t>
                          </a:r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Q)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NS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s-ES_tradnl" sz="1800" u="none" strike="noStrike" kern="1200" dirty="0">
                              <a:solidFill>
                                <a:schemeClr val="tx1"/>
                              </a:solidFill>
                              <a:effectLst/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**</a:t>
                          </a:r>
                          <a:endParaRPr lang="es-ES_tradnl" sz="1800" b="1" u="none" strike="noStrike" kern="1200" dirty="0">
                            <a:solidFill>
                              <a:schemeClr val="tx1"/>
                            </a:solidFill>
                            <a:effectLst/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s-ES" sz="1800" u="none" strike="noStrike" dirty="0">
                              <a:solidFill>
                                <a:schemeClr val="tx1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NS </a:t>
                          </a:r>
                          <a:endParaRPr lang="es-ES" sz="1800" b="1" i="0" u="none" strike="noStrike" dirty="0">
                            <a:solidFill>
                              <a:schemeClr val="tx1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408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partícula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cereal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Producción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huevos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33-65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1 Rectángulo"/>
          <p:cNvSpPr/>
          <p:nvPr/>
        </p:nvSpPr>
        <p:spPr>
          <a:xfrm>
            <a:off x="787597" y="4015410"/>
            <a:ext cx="6381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/>
            <a:r>
              <a:rPr lang="es-ES_tradnl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_tradnl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Promedio de piensos basados en cebada, maíz y trigo</a:t>
            </a:r>
            <a:endParaRPr lang="es-ES_tradnl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772"/>
            <a:r>
              <a:rPr lang="es-ES_tradnl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s-ES_tradnl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Contenido en C18:2 y grasa añadida variable según el cereal base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242248" y="4015410"/>
            <a:ext cx="2057400" cy="31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772">
              <a:lnSpc>
                <a:spcPct val="115000"/>
              </a:lnSpc>
            </a:pPr>
            <a:r>
              <a:rPr lang="es-ES_tradnl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Herrera et al., 2018</a:t>
            </a:r>
          </a:p>
        </p:txBody>
      </p:sp>
      <p:graphicFrame>
        <p:nvGraphicFramePr>
          <p:cNvPr id="9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24262"/>
              </p:ext>
            </p:extLst>
          </p:nvPr>
        </p:nvGraphicFramePr>
        <p:xfrm>
          <a:off x="787598" y="1248681"/>
          <a:ext cx="7518201" cy="276672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4401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9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95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9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5247">
                <a:tc rowSpan="2"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Tamiz</a:t>
                      </a:r>
                      <a:r>
                        <a:rPr lang="es-ES" sz="2000" b="1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lang="es-ES" sz="20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mm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5247">
                <a:tc vMerge="1">
                  <a:txBody>
                    <a:bodyPr/>
                    <a:lstStyle/>
                    <a:p>
                      <a:pPr algn="ctr"/>
                      <a:endParaRPr lang="es-ES" sz="2400" b="1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&lt;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/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Consumo (g/d)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113,5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114,1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0,13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/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puesta </a:t>
                      </a:r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  <a:endParaRPr lang="es-ES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del huevo</a:t>
                      </a:r>
                      <a:r>
                        <a:rPr lang="es-ES" sz="2000" b="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(g)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conversión</a:t>
                      </a:r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(g/g)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/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</a:t>
                      </a:r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vivo</a:t>
                      </a:r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65 </a:t>
                      </a:r>
                      <a:r>
                        <a:rPr lang="es-ES" sz="2000" b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</a:t>
                      </a:r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(kg)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1,865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1,849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48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partícula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allinas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 a 48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6596028" y="4416859"/>
            <a:ext cx="1570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685772"/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Safaa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al., 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2009</a:t>
            </a:r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822295" y="4416859"/>
            <a:ext cx="2892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772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de piensos de maíz y trigo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058641"/>
              </p:ext>
            </p:extLst>
          </p:nvPr>
        </p:nvGraphicFramePr>
        <p:xfrm>
          <a:off x="822296" y="1248766"/>
          <a:ext cx="7483503" cy="31623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326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02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02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02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3943">
                <a:tc rowSpan="2">
                  <a:txBody>
                    <a:bodyPr/>
                    <a:lstStyle/>
                    <a:p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Tamaño criba, mm</a:t>
                      </a: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0673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Fino</a:t>
                      </a:r>
                      <a:r>
                        <a:rPr lang="es-ES" sz="17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(6</a:t>
                      </a:r>
                      <a:r>
                        <a:rPr lang="es-E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Medio</a:t>
                      </a:r>
                      <a:r>
                        <a:rPr lang="es-ES" sz="17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(8</a:t>
                      </a:r>
                      <a:r>
                        <a:rPr lang="es-E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57150" marR="57150" marT="28575" marB="28575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Grueso</a:t>
                      </a:r>
                      <a:r>
                        <a:rPr lang="es-ES" sz="1700" b="1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(10</a:t>
                      </a:r>
                      <a:r>
                        <a:rPr lang="es-E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57150" marR="57150" marT="28575" marB="28575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Tamaño medio, µm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marL="182563" indent="0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Trigo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998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1.111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1.250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marL="182563" indent="0" algn="l" defTabSz="1097280" rtl="0" eaLnBrk="1" latinLnBrk="0" hangingPunct="1"/>
                      <a:r>
                        <a:rPr lang="es-ES" sz="17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Maíz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774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992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1.165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Productividad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marL="182563" indent="0" algn="l" defTabSz="1097280" rtl="0" eaLnBrk="1" latinLnBrk="0" hangingPunct="1"/>
                      <a:r>
                        <a:rPr lang="es-ES" sz="17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Consumo, g/d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107,9</a:t>
                      </a:r>
                      <a:r>
                        <a:rPr lang="es-ES" sz="1700" baseline="30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s-ES" sz="17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108,0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110,6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marL="182563" indent="0" algn="l" defTabSz="1097280" rtl="0" eaLnBrk="1" latinLnBrk="0" hangingPunct="1"/>
                      <a:r>
                        <a:rPr lang="es-ES" sz="17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Í. puesta, %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79,9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81,6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marL="182563" indent="0" algn="l" defTabSz="1097280" rtl="0" eaLnBrk="1" latinLnBrk="0" hangingPunct="1"/>
                      <a:r>
                        <a:rPr lang="es-ES" sz="17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del huevo, g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64,1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64,1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64,4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marL="182563" indent="0" algn="l" defTabSz="1097280" rtl="0" eaLnBrk="1" latinLnBrk="0" hangingPunct="1"/>
                      <a:r>
                        <a:rPr lang="es-ES" sz="17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Conversión, g/g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2,08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134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molienda</a:t>
            </a:r>
            <a:r>
              <a:rPr lang="en-US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allinas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17 a 49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4 Rectángulo"/>
          <p:cNvSpPr/>
          <p:nvPr/>
        </p:nvSpPr>
        <p:spPr>
          <a:xfrm>
            <a:off x="827047" y="4170952"/>
            <a:ext cx="4333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2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de piensos basados en maíz o cebada</a:t>
            </a:r>
            <a:endParaRPr 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772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Comparación criba 4 mm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 vs. resto: P &lt; 0.05</a:t>
            </a:r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5 Rectángulo"/>
          <p:cNvSpPr/>
          <p:nvPr/>
        </p:nvSpPr>
        <p:spPr>
          <a:xfrm>
            <a:off x="6345141" y="4167262"/>
            <a:ext cx="19606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772"/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Herrera et al., 2018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845226"/>
              </p:ext>
            </p:extLst>
          </p:nvPr>
        </p:nvGraphicFramePr>
        <p:xfrm>
          <a:off x="827047" y="1254713"/>
          <a:ext cx="7478752" cy="292016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031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31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71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2207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031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48466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Criba</a:t>
                      </a:r>
                      <a:endParaRPr lang="es-ES" sz="200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s-ES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(mm)</a:t>
                      </a:r>
                      <a:endParaRPr lang="es-E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CMD</a:t>
                      </a:r>
                    </a:p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(g)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</a:t>
                      </a:r>
                      <a:r>
                        <a:rPr lang="es-ES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puesta</a:t>
                      </a:r>
                    </a:p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P. huevo</a:t>
                      </a:r>
                    </a:p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(g)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I.C</a:t>
                      </a:r>
                    </a:p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(g/g)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112,6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91,7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61,5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1,99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112,7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61,9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1,95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112,9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61,7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1,96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112,9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92,9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61,8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1,95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113,2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93,1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62,2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1,95</a:t>
                      </a: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814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≤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r>
                        <a:rPr lang="es-ES" sz="2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s-E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r>
                        <a:rPr lang="es-ES" sz="2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296" y="-61328"/>
            <a:ext cx="1474750" cy="1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60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partícula</a:t>
            </a:r>
            <a:r>
              <a:rPr lang="en-US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(GMD, µm)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Preferencia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49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557055"/>
              </p:ext>
            </p:extLst>
          </p:nvPr>
        </p:nvGraphicFramePr>
        <p:xfrm>
          <a:off x="785800" y="1249752"/>
          <a:ext cx="7520000" cy="290699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74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4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38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370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4219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900" b="1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Tamiz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900" b="1" kern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(mm)</a:t>
                      </a:r>
                      <a:endParaRPr lang="es-ES_tradnl" sz="1900" b="1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Tiempo de muestreo</a:t>
                      </a:r>
                      <a:r>
                        <a:rPr lang="es-ES" sz="19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_tradnl" sz="19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_tradnl" sz="2000" b="1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8957" marR="28957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Diferencia,</a:t>
                      </a:r>
                      <a:r>
                        <a:rPr lang="es-ES_tradnl" sz="19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1" baseline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(06.00 a 14.00 h)</a:t>
                      </a:r>
                      <a:endParaRPr lang="es-ES_tradnl" sz="19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219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8957" marR="28957" marT="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06:00 am</a:t>
                      </a:r>
                      <a:endParaRPr lang="es-ES_tradnl" sz="19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14:00 pm</a:t>
                      </a:r>
                      <a:endParaRPr lang="es-ES_tradnl" sz="19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_tradnl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8957" marR="28957" marT="0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s-ES_tradnl" sz="19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1.050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900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s-ES_tradnl" sz="19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1.102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881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221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s-ES_tradnl" sz="19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1.313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991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322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2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s-ES_tradnl" sz="19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1.386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1.017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369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2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s-ES_tradnl" sz="19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1.494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1.061</a:t>
                      </a:r>
                      <a:endParaRPr lang="es-ES_tradnl" sz="1900" b="1" kern="1200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kern="1200" baseline="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433</a:t>
                      </a:r>
                      <a:endParaRPr lang="es-ES_tradnl" sz="1900" b="1" kern="1200" baseline="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22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s-ES_tradnl" sz="19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&lt; (L)</a:t>
                      </a:r>
                      <a:endParaRPr lang="es-ES_tradnl" sz="19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lang="es-ES_tradnl" sz="1900" b="1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900" baseline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lang="es-ES_tradnl" sz="1900" b="1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_tradnl" sz="1900" b="1" baseline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1 CuadroTexto"/>
          <p:cNvSpPr txBox="1"/>
          <p:nvPr/>
        </p:nvSpPr>
        <p:spPr>
          <a:xfrm>
            <a:off x="785799" y="4156746"/>
            <a:ext cx="769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2"/>
            <a:r>
              <a:rPr lang="en-U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Promedio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basados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maíz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cebada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772"/>
            <a:r>
              <a:rPr lang="en-U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Inicio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final. No se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muestran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datos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controles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8, 10 y 12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a.m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5 Rectángulo"/>
          <p:cNvSpPr/>
          <p:nvPr/>
        </p:nvSpPr>
        <p:spPr>
          <a:xfrm>
            <a:off x="6248400" y="4156746"/>
            <a:ext cx="2057400" cy="31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772">
              <a:lnSpc>
                <a:spcPct val="115000"/>
              </a:lnSpc>
            </a:pPr>
            <a:r>
              <a:rPr lang="es-ES_tradnl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Herrera et al., 2018</a:t>
            </a:r>
          </a:p>
        </p:txBody>
      </p:sp>
    </p:spTree>
    <p:extLst>
      <p:ext uri="{BB962C8B-B14F-4D97-AF65-F5344CB8AC3E}">
        <p14:creationId xmlns:p14="http://schemas.microsoft.com/office/powerpoint/2010/main" val="317660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huevos</a:t>
            </a:r>
            <a:r>
              <a:rPr lang="en-US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UE-27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Importancia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país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2024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85800" y="4349356"/>
            <a:ext cx="4264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Total: 6,04 x 10</a:t>
            </a:r>
            <a:r>
              <a:rPr lang="es-ES" sz="1600" b="1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ton para consumo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85800" y="4749466"/>
            <a:ext cx="4157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Tendencia a crecer</a:t>
            </a:r>
            <a:endParaRPr lang="es-E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9C4E9A86-2EDA-799E-EEEA-891FCD5404F2}"/>
              </a:ext>
            </a:extLst>
          </p:cNvPr>
          <p:cNvSpPr txBox="1"/>
          <p:nvPr/>
        </p:nvSpPr>
        <p:spPr>
          <a:xfrm>
            <a:off x="4546227" y="4437071"/>
            <a:ext cx="4157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DG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F3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MAPA, 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</a:t>
            </a: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88502788"/>
              </p:ext>
            </p:extLst>
          </p:nvPr>
        </p:nvGraphicFramePr>
        <p:xfrm>
          <a:off x="1471527" y="1015651"/>
          <a:ext cx="6149399" cy="3416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4708885" y="1791487"/>
            <a:ext cx="48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FR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105060" y="2385498"/>
            <a:ext cx="618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ALE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943687" y="3125266"/>
            <a:ext cx="599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ESP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315691" y="3461711"/>
            <a:ext cx="49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ITA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596861" y="3308854"/>
            <a:ext cx="584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POL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3395300" y="2778361"/>
            <a:ext cx="493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228479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626" y="0"/>
            <a:ext cx="4353948" cy="251785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8" b="3331"/>
          <a:stretch/>
        </p:blipFill>
        <p:spPr>
          <a:xfrm>
            <a:off x="2265626" y="2601220"/>
            <a:ext cx="4353948" cy="25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89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1"/>
            <a:ext cx="4158462" cy="513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30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partícula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2745186"/>
              </p:ext>
            </p:extLst>
          </p:nvPr>
        </p:nvGraphicFramePr>
        <p:xfrm>
          <a:off x="756612" y="1322291"/>
          <a:ext cx="7671771" cy="3093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979958" y="3908207"/>
            <a:ext cx="14484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2"/>
            <a:r>
              <a:rPr lang="es-ES" sz="1350" b="1" dirty="0">
                <a:solidFill>
                  <a:srgbClr val="FF0000"/>
                </a:solidFill>
              </a:rPr>
              <a:t>GMD: 1,048 </a:t>
            </a:r>
            <a:r>
              <a:rPr lang="en-US" sz="1350" b="1" dirty="0">
                <a:solidFill>
                  <a:srgbClr val="FF0000"/>
                </a:solidFill>
              </a:rPr>
              <a:t>µ (</a:t>
            </a:r>
            <a:r>
              <a:rPr lang="en-US" sz="1350" b="1" dirty="0">
                <a:solidFill>
                  <a:srgbClr val="FF0000"/>
                </a:solidFill>
                <a:sym typeface="Symbol"/>
              </a:rPr>
              <a:t></a:t>
            </a:r>
            <a:r>
              <a:rPr lang="en-US" sz="1350" b="1" dirty="0">
                <a:solidFill>
                  <a:srgbClr val="FF0000"/>
                </a:solidFill>
              </a:rPr>
              <a:t>)</a:t>
            </a:r>
            <a:endParaRPr lang="es-ES" sz="1350" b="1" dirty="0">
              <a:solidFill>
                <a:srgbClr val="FF0000"/>
              </a:solidFill>
            </a:endParaRPr>
          </a:p>
          <a:p>
            <a:pPr defTabSz="685772"/>
            <a:r>
              <a:rPr lang="es-ES" sz="1350" b="1" dirty="0">
                <a:solidFill>
                  <a:srgbClr val="FF0000"/>
                </a:solidFill>
              </a:rPr>
              <a:t>GSD: 2.04 (</a:t>
            </a:r>
            <a:r>
              <a:rPr lang="en-US" sz="135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Symbol"/>
              </a:rPr>
              <a:t>)</a:t>
            </a:r>
            <a:endParaRPr lang="es-ES" sz="1350" b="1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89325" y="4620652"/>
            <a:ext cx="20923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2100" dirty="0">
                <a:solidFill>
                  <a:prstClr val="black"/>
                </a:solidFill>
              </a:rPr>
              <a:t>Óptima </a:t>
            </a:r>
          </a:p>
        </p:txBody>
      </p:sp>
      <p:sp>
        <p:nvSpPr>
          <p:cNvPr id="8" name="Flecha izquierda 7"/>
          <p:cNvSpPr/>
          <p:nvPr/>
        </p:nvSpPr>
        <p:spPr>
          <a:xfrm>
            <a:off x="5448906" y="4740424"/>
            <a:ext cx="387350" cy="1413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72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9" name="Multiplicar 8"/>
          <p:cNvSpPr/>
          <p:nvPr/>
        </p:nvSpPr>
        <p:spPr>
          <a:xfrm>
            <a:off x="5359401" y="2672314"/>
            <a:ext cx="222250" cy="1968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78"/>
            <a:endParaRPr lang="es-ES" sz="1625">
              <a:solidFill>
                <a:prstClr val="white"/>
              </a:solidFill>
            </a:endParaRPr>
          </a:p>
        </p:txBody>
      </p:sp>
      <p:sp>
        <p:nvSpPr>
          <p:cNvPr id="10" name="Flecha izquierda 9"/>
          <p:cNvSpPr/>
          <p:nvPr/>
        </p:nvSpPr>
        <p:spPr>
          <a:xfrm rot="10800000">
            <a:off x="3176867" y="4756170"/>
            <a:ext cx="387350" cy="1413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72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1" name="Flecha izquierda 10"/>
          <p:cNvSpPr/>
          <p:nvPr/>
        </p:nvSpPr>
        <p:spPr>
          <a:xfrm>
            <a:off x="3174999" y="4427540"/>
            <a:ext cx="2661257" cy="2046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72"/>
            <a:endParaRPr lang="es-ES" sz="1350">
              <a:solidFill>
                <a:prstClr val="white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559826" y="4361120"/>
            <a:ext cx="7406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72"/>
            <a:r>
              <a:rPr lang="es-ES" sz="2100" dirty="0">
                <a:solidFill>
                  <a:prstClr val="black"/>
                </a:solidFill>
              </a:rPr>
              <a:t>TMP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822671" y="4632154"/>
            <a:ext cx="15640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72"/>
            <a:r>
              <a:rPr lang="es-ES" sz="2100" dirty="0">
                <a:solidFill>
                  <a:prstClr val="black"/>
                </a:solidFill>
              </a:rPr>
              <a:t>Uniformidad</a:t>
            </a:r>
          </a:p>
        </p:txBody>
      </p:sp>
    </p:spTree>
    <p:extLst>
      <p:ext uri="{BB962C8B-B14F-4D97-AF65-F5344CB8AC3E}">
        <p14:creationId xmlns:p14="http://schemas.microsoft.com/office/powerpoint/2010/main" val="1079827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86" y="172942"/>
            <a:ext cx="6356350" cy="4765934"/>
          </a:xfrm>
          <a:prstGeom prst="rect">
            <a:avLst/>
          </a:prstGeom>
        </p:spPr>
      </p:pic>
      <p:sp>
        <p:nvSpPr>
          <p:cNvPr id="4" name="Multiplicar 3"/>
          <p:cNvSpPr/>
          <p:nvPr/>
        </p:nvSpPr>
        <p:spPr>
          <a:xfrm>
            <a:off x="6163585" y="2052541"/>
            <a:ext cx="431800" cy="38735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78"/>
            <a:endParaRPr lang="es-ES" sz="1625">
              <a:solidFill>
                <a:prstClr val="white"/>
              </a:solidFill>
            </a:endParaRPr>
          </a:p>
        </p:txBody>
      </p:sp>
      <p:sp>
        <p:nvSpPr>
          <p:cNvPr id="5" name="Multiplicar 4"/>
          <p:cNvSpPr/>
          <p:nvPr/>
        </p:nvSpPr>
        <p:spPr>
          <a:xfrm>
            <a:off x="1775736" y="2052541"/>
            <a:ext cx="431800" cy="387350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78"/>
            <a:endParaRPr lang="es-ES" sz="16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20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partícula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puesta</a:t>
            </a:r>
            <a:r>
              <a:rPr lang="en-US" baseline="30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6456459" y="4130389"/>
            <a:ext cx="18493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s-ES" altLang="es-E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Isabrown</a:t>
            </a:r>
            <a:r>
              <a:rPr lang="es-E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, 2000 (?)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547974"/>
              </p:ext>
            </p:extLst>
          </p:nvPr>
        </p:nvGraphicFramePr>
        <p:xfrm>
          <a:off x="792148" y="1227169"/>
          <a:ext cx="7513652" cy="29032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7568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568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71341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Diámetro</a:t>
                      </a:r>
                      <a:r>
                        <a:rPr lang="es-ES" sz="28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(mm)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Partículas</a:t>
                      </a:r>
                    </a:p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7237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0,5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10</a:t>
                      </a:r>
                      <a:r>
                        <a:rPr lang="es-ES" sz="280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</a:t>
                      </a:r>
                      <a:r>
                        <a:rPr lang="es-ES" sz="2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</a:t>
                      </a:r>
                      <a:endParaRPr lang="es-ES" sz="28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7237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</a:t>
                      </a:r>
                      <a:r>
                        <a:rPr lang="es-ES" sz="2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1,0</a:t>
                      </a:r>
                      <a:endParaRPr lang="es-E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7237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0,5 –</a:t>
                      </a:r>
                      <a:r>
                        <a:rPr lang="es-ES" sz="2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3,2</a:t>
                      </a:r>
                      <a:endParaRPr lang="es-E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75 – 80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237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3,2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8 – 10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792148" y="4130389"/>
            <a:ext cx="4210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0"/>
              </a:spcBef>
              <a:buSzTx/>
              <a:buNone/>
            </a:pPr>
            <a:r>
              <a:rPr lang="es-ES" altLang="es-ES" sz="14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1</a:t>
            </a:r>
            <a:r>
              <a:rPr lang="es-ES" altLang="es-E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Son </a:t>
            </a:r>
            <a:r>
              <a:rPr lang="es-ES" altLang="es-E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estas recomendaciones correctas</a:t>
            </a:r>
            <a:r>
              <a:rPr lang="es-ES" altLang="es-E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?</a:t>
            </a:r>
            <a:endParaRPr lang="es-ES" altLang="es-ES" sz="1400" baseline="30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</a:t>
            </a:r>
            <a:r>
              <a:rPr lang="es-E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s-E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Cuantas </a:t>
            </a:r>
            <a:r>
              <a:rPr lang="es-E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menos partículas &lt; 1 mm ⇒ mejor!!</a:t>
            </a:r>
            <a:endParaRPr lang="es-ES" altLang="es-ES" sz="1400" baseline="30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56611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21781" y="2050703"/>
            <a:ext cx="6822219" cy="6048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ln>
                  <a:noFill/>
                </a:ln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en-US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Programas</a:t>
            </a:r>
            <a:r>
              <a:rPr lang="en-US" dirty="0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</a:t>
            </a:r>
            <a:r>
              <a:rPr lang="en-US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alimentación</a:t>
            </a:r>
            <a:endParaRPr lang="en-US" dirty="0" smtClean="0">
              <a:solidFill>
                <a:srgbClr val="E4232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Ciclo</a:t>
            </a:r>
            <a:r>
              <a:rPr lang="en-US" dirty="0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srgbClr val="E4232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completo</a:t>
            </a:r>
            <a:endParaRPr lang="en-US" dirty="0">
              <a:solidFill>
                <a:srgbClr val="E4232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47C3B4D-2692-8BE1-F453-3A4BEBD3BB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47" t="16987" r="21020"/>
          <a:stretch/>
        </p:blipFill>
        <p:spPr>
          <a:xfrm>
            <a:off x="2820008" y="386471"/>
            <a:ext cx="1543050" cy="20516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EF85891-14FA-D162-5905-8AE5843D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756" y="367144"/>
            <a:ext cx="1621631" cy="176450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532" y="352857"/>
            <a:ext cx="1428750" cy="179308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440" y="3393686"/>
            <a:ext cx="2882900" cy="162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2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iniciación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a 4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685800" y="1143000"/>
            <a:ext cx="8074660" cy="40005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Objetivo principal: 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s-E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Uniformidad </a:t>
            </a:r>
            <a:r>
              <a:rPr lang="es-E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del lote</a:t>
            </a: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Desarrollo corporal óptimo</a:t>
            </a: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Órganos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tejidos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óseo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muscular!!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US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FND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sobra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ibra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soluble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quizás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Suministrar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migas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excelente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finos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adaptadas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pico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</a:t>
            </a: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acuerdo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la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fisiología</a:t>
            </a:r>
            <a:r>
              <a:rPr lang="en-US" sz="22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22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edad</a:t>
            </a: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5987" lvl="1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00B050"/>
              </a:buClr>
              <a:buSzPct val="125000"/>
              <a:tabLst>
                <a:tab pos="771494" algn="l"/>
                <a:tab pos="3937240" algn="l"/>
              </a:tabLst>
              <a:defRPr/>
            </a:pPr>
            <a:endParaRPr lang="en-US" sz="22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342887" lvl="1" algn="just">
              <a:lnSpc>
                <a:spcPct val="130000"/>
              </a:lnSpc>
              <a:buClr>
                <a:schemeClr val="accent5"/>
              </a:buClr>
              <a:buSzPct val="110000"/>
              <a:defRPr/>
            </a:pPr>
            <a:endParaRPr lang="es-E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0" t="20666" r="18000" b="28074"/>
          <a:stretch/>
        </p:blipFill>
        <p:spPr>
          <a:xfrm>
            <a:off x="6810092" y="176566"/>
            <a:ext cx="1950368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0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crecimiento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a 10/12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685800" y="1149350"/>
            <a:ext cx="8116294" cy="40005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Objetivo principal: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Desarrollo del esqueleto y </a:t>
            </a: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mejorar la conformación del </a:t>
            </a: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 ⇒ </a:t>
            </a:r>
            <a:endParaRPr lang="es-E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“Aves esbeltas”!!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Longitud, </a:t>
            </a: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Ø y densidad </a:t>
            </a:r>
            <a:r>
              <a:rPr lang="es-E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los huesos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Cantidad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Ca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almacenada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Hueso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cortical y trabecular (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cadera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pélvica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⇒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Futuros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prolapsos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90 % del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hueso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estructural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se “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fija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antes de las 12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vida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Asegurar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mínimo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comedero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pollita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Suministrar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harina,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molienda</a:t>
            </a:r>
            <a:r>
              <a:rPr lang="en-US" sz="17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gruesa</a:t>
            </a:r>
            <a:endParaRPr lang="en-US" sz="17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88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prepuesta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a 17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685800" y="1143000"/>
            <a:ext cx="8124245" cy="40005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Objetivo principal: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Capacidad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consumo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Desarrollo y tamaño del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TGI</a:t>
            </a:r>
            <a:endParaRPr lang="es-E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FND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(FB &gt; 4,5 %)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Potenciar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desarrollo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hueso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medular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tabLst>
                <a:tab pos="771494" algn="l"/>
                <a:tab pos="3937240" algn="l"/>
              </a:tabLst>
              <a:defRPr/>
            </a:pP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Inicio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10/14 d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previo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 la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primera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oviposición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Evitar excesos de energía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Aspecto pero no la uniformidad real del lote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ollitas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obesas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ó de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escaso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desarrollo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Prolapsos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Contenido limitado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(pero óptimo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!!) en AA, Ca y P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No forzar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 inicio de puesta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 edades </a:t>
            </a:r>
            <a:r>
              <a:rPr 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tempranas</a:t>
            </a:r>
            <a:endParaRPr lang="es-E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703" y="238831"/>
            <a:ext cx="2393342" cy="14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6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puesta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 a 28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9350"/>
                <a:ext cx="8156050" cy="4000500"/>
              </a:xfrm>
            </p:spPr>
            <p:txBody>
              <a:bodyPr>
                <a:noAutofit/>
              </a:bodyPr>
              <a:lstStyle/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Asegurar consumos adecuados</a:t>
                </a: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EMA</a:t>
                </a:r>
                <a:r>
                  <a:rPr lang="es-ES" sz="1800" baseline="-250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n</a:t>
                </a: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, AA, </a:t>
                </a:r>
                <a:r>
                  <a:rPr lang="es-E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macrominerales</a:t>
                </a: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y fibra</a:t>
                </a:r>
              </a:p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La cáscara </a:t>
                </a: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del huevo contiene 2,2 a 2,5 g de Ca</a:t>
                </a:r>
                <a:endParaRPr lang="en-US" sz="180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CD del Ca </a:t>
                </a:r>
                <a14:m>
                  <m:oMath xmlns:m="http://schemas.openxmlformats.org/officeDocument/2006/math">
                    <m:r>
                      <a:rPr lang="es-ES" sz="1800" i="1">
                        <a:solidFill>
                          <a:srgbClr val="7F8FA9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itchFamily="34" charset="0"/>
                        <a:sym typeface="Symbol"/>
                      </a:rPr>
                      <m:t>≅</m:t>
                    </m:r>
                  </m:oMath>
                </a14:m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50 % (?)</a:t>
                </a: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Consumo de pienso ≤ 100 g/d (variable)</a:t>
                </a:r>
              </a:p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La </a:t>
                </a: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descalcificación causada por </a:t>
                </a: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piensos bajos </a:t>
                </a: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en Ca, comienza al inicio de la puesta </a:t>
                </a: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s-E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Los problemas se notan al final del ciclo!!</a:t>
                </a:r>
              </a:p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¿</a:t>
                </a:r>
                <a:r>
                  <a:rPr lang="en-U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Suministrar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2,2 ó 3,6 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% Ca </a:t>
                </a:r>
                <a:r>
                  <a:rPr lang="en-U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la sem. 17?</a:t>
                </a: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3931F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¿</a:t>
                </a:r>
                <a:r>
                  <a:rPr lang="en-U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Diferencias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entre </a:t>
                </a:r>
                <a:r>
                  <a:rPr lang="en-U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aves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blancas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 </a:t>
                </a:r>
                <a:r>
                  <a:rPr lang="en-US" sz="180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rubias</a:t>
                </a:r>
                <a:r>
                  <a:rPr lang="en-US" sz="180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marL="0" lvl="1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00B0F0"/>
                  </a:buClr>
                  <a:buSzPct val="125000"/>
                  <a:tabLst>
                    <a:tab pos="3937240" algn="l"/>
                  </a:tabLst>
                  <a:defRPr/>
                </a:pPr>
                <a:endParaRPr lang="es-ES" sz="180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</p:txBody>
          </p:sp>
        </mc:Choice>
        <mc:Fallback>
          <p:sp>
            <p:nvSpPr>
              <p:cNvPr id="6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9350"/>
                <a:ext cx="8156050" cy="4000500"/>
              </a:xfrm>
              <a:blipFill rotWithShape="0">
                <a:blip r:embed="rId2"/>
                <a:stretch>
                  <a:fillRect l="-898" t="-610" r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588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Demandas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consumidor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UE-27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ecesidades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Marcador de contenido 9"/>
              <p:cNvSpPr>
                <a:spLocks noGrp="1"/>
              </p:cNvSpPr>
              <p:nvPr>
                <p:ph idx="1"/>
              </p:nvPr>
            </p:nvSpPr>
            <p:spPr>
              <a:xfrm>
                <a:off x="685799" y="1205010"/>
                <a:ext cx="8219661" cy="4044950"/>
              </a:xfrm>
            </p:spPr>
            <p:txBody>
              <a:bodyPr>
                <a:noAutofit/>
              </a:bodyPr>
              <a:lstStyle/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altLang="es-E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Seguridad</a:t>
                </a:r>
                <a:r>
                  <a:rPr lang="en-US" alt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altLang="es-E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alimentaria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Prohibición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antibióticos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preventivos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 Control de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piensos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e </a:t>
                </a:r>
                <a:r>
                  <a:rPr lang="en-US" sz="1450" dirty="0" err="1" smtClean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ingredientes</a:t>
                </a:r>
                <a:r>
                  <a:rPr lang="en-US" sz="1450" dirty="0" smtClean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⇒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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Contaminaciones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altLang="es-E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Sostenibilidad</a:t>
                </a:r>
                <a:r>
                  <a:rPr lang="en-US" alt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y </a:t>
                </a:r>
                <a:r>
                  <a:rPr lang="en-US" altLang="es-E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mejora</a:t>
                </a:r>
                <a:r>
                  <a:rPr lang="en-US" alt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del medio </a:t>
                </a:r>
                <a:r>
                  <a:rPr lang="en-US" altLang="es-E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ambiente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</a:t>
                </a:r>
                <a:r>
                  <a:rPr 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Proteína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bruta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fósforo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y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minerales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traza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altLang="es-E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Bienestar</a:t>
                </a:r>
                <a:r>
                  <a:rPr lang="en-US" alt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animal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⇒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Mejorar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el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manejo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</a:t>
                </a:r>
                <a:r>
                  <a:rPr 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Estrés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⇒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 FND</a:t>
                </a:r>
                <a:endParaRPr lang="en-US" altLang="es-E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Prohibición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muda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corte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picos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1171767" lvl="3" indent="-285739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F0000"/>
                  </a:buClr>
                  <a:buSzPct val="125000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Picaje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y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canibalismo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  <a:p>
                <a:pPr marL="1171767" lvl="3" indent="-285739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FF0000"/>
                  </a:buClr>
                  <a:buSzPct val="125000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Ciclos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largos (30 kg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huevo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en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100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sem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)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672677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6"/>
                  </a:buClr>
                  <a:buSzPct val="125000"/>
                  <a:buFont typeface="Wingdings" pitchFamily="2" charset="2"/>
                  <a:buChar char="û"/>
                  <a:tabLst>
                    <a:tab pos="771494" algn="l"/>
                    <a:tab pos="3937240" algn="l"/>
                  </a:tabLst>
                  <a:defRPr/>
                </a:pP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</a:t>
                </a:r>
                <a:r>
                  <a:rPr lang="es-ES" altLang="es-E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Acceso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suelo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densidades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controladas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66690" lvl="1" indent="-266690" algn="just" defTabSz="571478" eaLnBrk="0" fontAlgn="base" hangingPunct="0">
                  <a:lnSpc>
                    <a:spcPct val="13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C00000"/>
                  </a:buClr>
                  <a:buSzPct val="125000"/>
                  <a:buFont typeface="Wingdings" pitchFamily="2" charset="2"/>
                  <a:buChar char="ü"/>
                  <a:tabLst>
                    <a:tab pos="3937240" algn="l"/>
                  </a:tabLst>
                  <a:defRPr/>
                </a:pP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Manejo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 err="1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complicado</a:t>
                </a:r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e </a:t>
                </a:r>
                <a14:m>
                  <m:oMath xmlns:m="http://schemas.openxmlformats.org/officeDocument/2006/math">
                    <m:r>
                      <a:rPr lang="en-US" sz="1450" i="1">
                        <a:solidFill>
                          <a:srgbClr val="7F8FA9">
                            <a:lumMod val="10000"/>
                          </a:srgbClr>
                        </a:solidFill>
                        <a:latin typeface="Gotham Narrow"/>
                        <a:ea typeface="Cambria Math" panose="02040503050406030204" pitchFamily="18" charset="0"/>
                        <a:cs typeface="Tahoma" pitchFamily="34" charset="0"/>
                        <a:sym typeface="Symbol"/>
                      </a:rPr>
                      <m:t>∆</m:t>
                    </m:r>
                  </m:oMath>
                </a14:m>
                <a:r>
                  <a:rPr lang="en-US" sz="1450" dirty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 </a:t>
                </a:r>
                <a:r>
                  <a:rPr lang="en-US" sz="1450" dirty="0" smtClean="0">
                    <a:solidFill>
                      <a:srgbClr val="7F8FA9">
                        <a:lumMod val="10000"/>
                      </a:srgb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costes </a:t>
                </a:r>
                <a:endParaRPr lang="en-US" sz="1450" dirty="0">
                  <a:solidFill>
                    <a:srgbClr val="7F8FA9">
                      <a:lumMod val="1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</p:txBody>
          </p:sp>
        </mc:Choice>
        <mc:Fallback>
          <p:sp>
            <p:nvSpPr>
              <p:cNvPr id="17" name="Marcador de contenido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205010"/>
                <a:ext cx="8219661" cy="4044950"/>
              </a:xfrm>
              <a:blipFill rotWithShape="0">
                <a:blip r:embed="rId2"/>
                <a:stretch>
                  <a:fillRect l="-445" t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4441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Recomendación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9"/>
          <a:stretch/>
        </p:blipFill>
        <p:spPr>
          <a:xfrm rot="5400000">
            <a:off x="6361847" y="763499"/>
            <a:ext cx="2749544" cy="2623930"/>
          </a:xfrm>
          <a:prstGeom prst="rect">
            <a:avLst/>
          </a:prstGeom>
        </p:spPr>
      </p:pic>
      <p:sp>
        <p:nvSpPr>
          <p:cNvPr id="7" name="Rectangle 3"/>
          <p:cNvSpPr txBox="1">
            <a:spLocks/>
          </p:cNvSpPr>
          <p:nvPr/>
        </p:nvSpPr>
        <p:spPr bwMode="auto">
          <a:xfrm>
            <a:off x="685800" y="1142807"/>
            <a:ext cx="8068586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690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l-GR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Consumo y PV en fases críticas</a:t>
            </a:r>
            <a:endParaRPr lang="en-U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Piensos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iniciación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(0 a 5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sem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 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⇒ </a:t>
            </a:r>
          </a:p>
          <a:p>
            <a:pPr marL="672677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Uniformidad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PV</a:t>
            </a:r>
          </a:p>
          <a:p>
            <a:pPr marL="672677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Fluidez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manejo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pienso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 un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coste</a:t>
            </a:r>
            <a:endParaRPr lang="en-U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  <a:p>
            <a:pPr marL="266690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Pre-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inicio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pre-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pico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puesta</a:t>
            </a:r>
            <a:endParaRPr lang="en-U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677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Mermas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⇒ 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Índices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conversión</a:t>
            </a:r>
            <a:endParaRPr lang="en-U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677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Velocidad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tránsito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⇒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molleja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vacía</a:t>
            </a:r>
            <a:endParaRPr lang="en-U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Ventaja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con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piensos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recría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bajos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FB</a:t>
            </a:r>
          </a:p>
          <a:p>
            <a:pPr marL="266690" lvl="1" indent="-266690" algn="just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Efecto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limitado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(o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nulo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sobre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CD de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los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nutrientes</a:t>
            </a:r>
            <a:endParaRPr lang="en-U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137808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nutricionales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17 a 26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779728"/>
              </p:ext>
            </p:extLst>
          </p:nvPr>
        </p:nvGraphicFramePr>
        <p:xfrm>
          <a:off x="800511" y="1251247"/>
          <a:ext cx="7505289" cy="304245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091366">
                  <a:extLst>
                    <a:ext uri="{9D8B030D-6E8A-4147-A177-3AD203B41FA5}">
                      <a16:colId xmlns="" xmlns:a16="http://schemas.microsoft.com/office/drawing/2014/main" val="2781696648"/>
                    </a:ext>
                  </a:extLst>
                </a:gridCol>
                <a:gridCol w="4111517">
                  <a:extLst>
                    <a:ext uri="{9D8B030D-6E8A-4147-A177-3AD203B41FA5}">
                      <a16:colId xmlns="" xmlns:a16="http://schemas.microsoft.com/office/drawing/2014/main" val="2690834560"/>
                    </a:ext>
                  </a:extLst>
                </a:gridCol>
                <a:gridCol w="1302406">
                  <a:extLst>
                    <a:ext uri="{9D8B030D-6E8A-4147-A177-3AD203B41FA5}">
                      <a16:colId xmlns="" xmlns:a16="http://schemas.microsoft.com/office/drawing/2014/main" val="3112920924"/>
                    </a:ext>
                  </a:extLst>
                </a:gridCol>
              </a:tblGrid>
              <a:tr h="68402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Nutriente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Necesidades </a:t>
                      </a:r>
                    </a:p>
                    <a:p>
                      <a:pPr algn="ctr"/>
                      <a:r>
                        <a:rPr lang="es-ES" sz="18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 ave</a:t>
                      </a:r>
                      <a:endParaRPr lang="es-ES" sz="1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Nivel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requerido</a:t>
                      </a:r>
                      <a:endParaRPr lang="es-ES" sz="1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81649822"/>
                  </a:ext>
                </a:extLst>
              </a:tr>
              <a:tr h="971313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Energía y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Aminoácidos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Aparato reproductor</a:t>
                      </a:r>
                    </a:p>
                    <a:p>
                      <a:pPr algn="l"/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Crecimiento corporal</a:t>
                      </a:r>
                    </a:p>
                    <a:p>
                      <a:pPr algn="l"/>
                      <a:r>
                        <a:rPr lang="en-US" sz="1800" dirty="0" smtClean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 </a:t>
                      </a:r>
                      <a:r>
                        <a:rPr lang="es-ES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inicial del </a:t>
                      </a:r>
                      <a:r>
                        <a:rPr lang="es-ES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huevo</a:t>
                      </a:r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3031517969"/>
                  </a:ext>
                </a:extLst>
              </a:tr>
              <a:tr h="69356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Fibra insoluble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s-ES" sz="1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FND</a:t>
                      </a:r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vs. FB)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 </a:t>
                      </a:r>
                      <a:r>
                        <a:rPr lang="en-US" sz="1800" dirty="0" err="1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Estrés</a:t>
                      </a:r>
                      <a:r>
                        <a:rPr lang="en-US" sz="18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 y </a:t>
                      </a:r>
                      <a:r>
                        <a:rPr lang="es-ES" sz="1800" baseline="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d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esarrollo del TGI</a:t>
                      </a:r>
                    </a:p>
                    <a:p>
                      <a:pPr algn="l"/>
                      <a:r>
                        <a:rPr lang="en-US" sz="18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 </a:t>
                      </a:r>
                      <a:r>
                        <a:rPr lang="es-ES" sz="1800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P</a:t>
                      </a:r>
                      <a:r>
                        <a:rPr lang="es-ES" sz="18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icaje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y canibalismo</a:t>
                      </a:r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</a:txBody>
                  <a:tcPr marL="68580" marR="68580" marT="34290" marB="34290" anchor="ctr"/>
                </a:tc>
              </a:tr>
              <a:tr h="693560">
                <a:tc>
                  <a:txBody>
                    <a:bodyPr/>
                    <a:lstStyle/>
                    <a:p>
                      <a:pPr marL="0" indent="0" algn="ctr" defTabSz="914363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es-ES" sz="1800" kern="1200" dirty="0" err="1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Macrominerales</a:t>
                      </a:r>
                      <a:endParaRPr lang="es-ES" sz="1800" kern="1200" dirty="0">
                        <a:solidFill>
                          <a:srgbClr val="7F8FA9">
                            <a:lumMod val="10000"/>
                          </a:srgb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Symbol"/>
                      </a:endParaRPr>
                    </a:p>
                    <a:p>
                      <a:pPr marL="0" indent="0" algn="ctr" defTabSz="914363" rtl="0" eaLnBrk="1" latinLnBrk="0" hangingPunct="1">
                        <a:buFont typeface="Symbol" panose="05050102010706020507" pitchFamily="18" charset="2"/>
                        <a:buNone/>
                      </a:pPr>
                      <a:r>
                        <a:rPr lang="es-ES" sz="1800" kern="12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(Ca y P)</a:t>
                      </a:r>
                      <a:endParaRPr lang="es-ES" sz="1800" kern="1200" dirty="0">
                        <a:solidFill>
                          <a:srgbClr val="7F8FA9">
                            <a:lumMod val="10000"/>
                          </a:srgb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Hueso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medular (g/ave)</a:t>
                      </a:r>
                    </a:p>
                    <a:p>
                      <a:pPr algn="l"/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Calidad </a:t>
                      </a:r>
                      <a:r>
                        <a:rPr lang="es-ES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 la cáscara a 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final </a:t>
                      </a:r>
                      <a:r>
                        <a:rPr lang="es-ES" sz="18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 ciclo</a:t>
                      </a:r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+++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218413188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800511" y="4293704"/>
            <a:ext cx="575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2"/>
            <a:r>
              <a:rPr lang="es-ES" sz="1400" baseline="30000" dirty="0">
                <a:solidFill>
                  <a:prstClr val="black"/>
                </a:solidFill>
              </a:rPr>
              <a:t>1</a:t>
            </a:r>
            <a:r>
              <a:rPr lang="es-ES" sz="1400" dirty="0">
                <a:solidFill>
                  <a:prstClr val="black"/>
                </a:solidFill>
              </a:rPr>
              <a:t> Alimento en miga o en harina?</a:t>
            </a:r>
          </a:p>
        </p:txBody>
      </p:sp>
    </p:spTree>
    <p:extLst>
      <p:ext uri="{BB962C8B-B14F-4D97-AF65-F5344CB8AC3E}">
        <p14:creationId xmlns:p14="http://schemas.microsoft.com/office/powerpoint/2010/main" val="401125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Alimentación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puesta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 a 55/75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semanas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arcador de contenido 9"/>
          <p:cNvSpPr>
            <a:spLocks noGrp="1"/>
          </p:cNvSpPr>
          <p:nvPr>
            <p:ph idx="1"/>
          </p:nvPr>
        </p:nvSpPr>
        <p:spPr>
          <a:xfrm>
            <a:off x="685799" y="1149350"/>
            <a:ext cx="8219661" cy="37719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Mantener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nivel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AA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base 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puesta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(g/h/d)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Edad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⇒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 se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mantiene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pero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masa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huevo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Importante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persistencia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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mortalidad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Asegurar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un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buen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emplume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(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invierno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⇒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Mejores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 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Evitar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huevos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excesivo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tamaño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viejas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Problema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allinas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actuales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PV)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Priorizar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uso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Ca del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pienso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vs. Ca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medular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Calidad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la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cáscara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Evitar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excesos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Ca al final de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puesta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            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No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mejora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la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utilización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mineral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04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1414711" y="1282701"/>
            <a:ext cx="5963990" cy="2778600"/>
            <a:chOff x="226813" y="1601863"/>
            <a:chExt cx="8847786" cy="4724044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40" t="15398" b="37090"/>
            <a:stretch/>
          </p:blipFill>
          <p:spPr>
            <a:xfrm>
              <a:off x="226813" y="1601863"/>
              <a:ext cx="8847786" cy="3258355"/>
            </a:xfrm>
            <a:prstGeom prst="rect">
              <a:avLst/>
            </a:prstGeom>
          </p:spPr>
        </p:pic>
        <p:grpSp>
          <p:nvGrpSpPr>
            <p:cNvPr id="5" name="4 Grupo"/>
            <p:cNvGrpSpPr/>
            <p:nvPr/>
          </p:nvGrpSpPr>
          <p:grpSpPr>
            <a:xfrm>
              <a:off x="539552" y="4655378"/>
              <a:ext cx="8064897" cy="1670529"/>
              <a:chOff x="647462" y="5842992"/>
              <a:chExt cx="9677876" cy="2004635"/>
            </a:xfrm>
          </p:grpSpPr>
          <p:sp>
            <p:nvSpPr>
              <p:cNvPr id="6" name="5 CuadroTexto"/>
              <p:cNvSpPr txBox="1"/>
              <p:nvPr/>
            </p:nvSpPr>
            <p:spPr>
              <a:xfrm>
                <a:off x="4665508" y="6858652"/>
                <a:ext cx="1555370" cy="988975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 defTabSz="408161"/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22 </a:t>
                </a:r>
                <a:r>
                  <a:rPr lang="es-ES" sz="1350" b="1" dirty="0" err="1">
                    <a:solidFill>
                      <a:srgbClr val="000000"/>
                    </a:solidFill>
                    <a:latin typeface="Arial"/>
                  </a:rPr>
                  <a:t>sem</a:t>
                </a:r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</a:p>
              <a:p>
                <a:pPr algn="ctr" defTabSz="408161"/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3,9% Ca</a:t>
                </a:r>
                <a:endParaRPr lang="en-GB" sz="135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" name="6 Flecha derecha"/>
              <p:cNvSpPr/>
              <p:nvPr/>
            </p:nvSpPr>
            <p:spPr>
              <a:xfrm rot="16200000">
                <a:off x="4987570" y="6085960"/>
                <a:ext cx="911251" cy="4320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408161"/>
                <a:endParaRPr lang="en-GB" sz="1625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647462" y="6855286"/>
                <a:ext cx="1555370" cy="988975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 defTabSz="408161"/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15 </a:t>
                </a:r>
                <a:r>
                  <a:rPr lang="es-ES" sz="1350" b="1" dirty="0" err="1">
                    <a:solidFill>
                      <a:srgbClr val="000000"/>
                    </a:solidFill>
                    <a:latin typeface="Arial"/>
                  </a:rPr>
                  <a:t>sem</a:t>
                </a:r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</a:p>
              <a:p>
                <a:pPr algn="ctr" defTabSz="408161"/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1% Ca</a:t>
                </a:r>
                <a:endParaRPr lang="en-GB" sz="135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" name="8 Flecha derecha"/>
              <p:cNvSpPr/>
              <p:nvPr/>
            </p:nvSpPr>
            <p:spPr>
              <a:xfrm rot="16200000">
                <a:off x="969523" y="6082594"/>
                <a:ext cx="911251" cy="4320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408161"/>
                <a:endParaRPr lang="en-GB" sz="1625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8769968" y="6858650"/>
                <a:ext cx="1555370" cy="988975"/>
              </a:xfrm>
              <a:prstGeom prst="rect">
                <a:avLst/>
              </a:prstGeom>
              <a:noFill/>
              <a:ln w="38100">
                <a:solidFill>
                  <a:schemeClr val="tx2"/>
                </a:solidFill>
              </a:ln>
            </p:spPr>
            <p:txBody>
              <a:bodyPr wrap="square" lIns="68580" tIns="34290" rIns="68580" bIns="34290" rtlCol="0">
                <a:spAutoFit/>
              </a:bodyPr>
              <a:lstStyle/>
              <a:p>
                <a:pPr algn="ctr" defTabSz="408161"/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62 </a:t>
                </a:r>
                <a:r>
                  <a:rPr lang="es-ES" sz="1350" b="1" dirty="0" err="1">
                    <a:solidFill>
                      <a:srgbClr val="000000"/>
                    </a:solidFill>
                    <a:latin typeface="Arial"/>
                  </a:rPr>
                  <a:t>sem</a:t>
                </a:r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 </a:t>
                </a:r>
              </a:p>
              <a:p>
                <a:pPr algn="ctr" defTabSz="408161"/>
                <a:r>
                  <a:rPr lang="es-ES" sz="1350" b="1" dirty="0">
                    <a:solidFill>
                      <a:srgbClr val="000000"/>
                    </a:solidFill>
                    <a:latin typeface="Arial"/>
                  </a:rPr>
                  <a:t>3,9% Ca</a:t>
                </a:r>
                <a:endParaRPr lang="en-GB" sz="1350" b="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10 Flecha derecha"/>
              <p:cNvSpPr/>
              <p:nvPr/>
            </p:nvSpPr>
            <p:spPr>
              <a:xfrm rot="16200000">
                <a:off x="9092026" y="6085960"/>
                <a:ext cx="911251" cy="4320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408161"/>
                <a:endParaRPr lang="en-GB" sz="1625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" name="7 CuadroTexto"/>
          <p:cNvSpPr txBox="1"/>
          <p:nvPr/>
        </p:nvSpPr>
        <p:spPr>
          <a:xfrm>
            <a:off x="1625516" y="4302738"/>
            <a:ext cx="5436272" cy="69249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defTabSz="408161"/>
            <a:r>
              <a:rPr lang="en-GB" sz="1350" b="1" dirty="0">
                <a:solidFill>
                  <a:srgbClr val="000000"/>
                </a:solidFill>
                <a:latin typeface="Arial"/>
              </a:rPr>
              <a:t>Cortical	    ++				 +++					        +</a:t>
            </a:r>
          </a:p>
          <a:p>
            <a:pPr defTabSz="408161"/>
            <a:r>
              <a:rPr lang="en-GB" sz="1350" b="1" dirty="0">
                <a:solidFill>
                  <a:srgbClr val="000000"/>
                </a:solidFill>
                <a:latin typeface="Arial"/>
              </a:rPr>
              <a:t>Trabecular   ++				 ++     				        +</a:t>
            </a:r>
          </a:p>
          <a:p>
            <a:pPr defTabSz="408161"/>
            <a:r>
              <a:rPr lang="en-GB" sz="1350" b="1" dirty="0" err="1">
                <a:solidFill>
                  <a:srgbClr val="000000"/>
                </a:solidFill>
                <a:latin typeface="Arial"/>
              </a:rPr>
              <a:t>Medular</a:t>
            </a:r>
            <a:r>
              <a:rPr lang="en-GB" sz="1350" b="1" dirty="0">
                <a:solidFill>
                  <a:srgbClr val="000000"/>
                </a:solidFill>
                <a:latin typeface="Arial"/>
              </a:rPr>
              <a:t>         - 	 			 +++					        +</a:t>
            </a:r>
          </a:p>
        </p:txBody>
      </p:sp>
      <p:sp>
        <p:nvSpPr>
          <p:cNvPr id="13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tibia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61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46757"/>
              </p:ext>
            </p:extLst>
          </p:nvPr>
        </p:nvGraphicFramePr>
        <p:xfrm>
          <a:off x="798443" y="3143250"/>
          <a:ext cx="2843213" cy="2010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Marcador de contenid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668386"/>
              </p:ext>
            </p:extLst>
          </p:nvPr>
        </p:nvGraphicFramePr>
        <p:xfrm>
          <a:off x="798443" y="1215046"/>
          <a:ext cx="2843213" cy="192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498722"/>
              </p:ext>
            </p:extLst>
          </p:nvPr>
        </p:nvGraphicFramePr>
        <p:xfrm>
          <a:off x="4301614" y="3143250"/>
          <a:ext cx="2955415" cy="200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8783682"/>
              </p:ext>
            </p:extLst>
          </p:nvPr>
        </p:nvGraphicFramePr>
        <p:xfrm>
          <a:off x="4301614" y="1142550"/>
          <a:ext cx="2955415" cy="20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uadroTexto 1"/>
          <p:cNvSpPr txBox="1"/>
          <p:nvPr/>
        </p:nvSpPr>
        <p:spPr>
          <a:xfrm>
            <a:off x="4301614" y="1215046"/>
            <a:ext cx="535775" cy="31253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85772"/>
            <a:r>
              <a:rPr lang="es-ES" sz="1200" b="1" dirty="0">
                <a:solidFill>
                  <a:prstClr val="black"/>
                </a:solidFill>
              </a:rPr>
              <a:t>PH, g</a:t>
            </a:r>
          </a:p>
        </p:txBody>
      </p:sp>
      <p:sp>
        <p:nvSpPr>
          <p:cNvPr id="10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Peso del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huevo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claves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51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principal: PV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inicial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24 a 59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6244658" y="4239039"/>
            <a:ext cx="2061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772"/>
            <a:r>
              <a:rPr lang="es-ES" sz="1400" dirty="0">
                <a:solidFill>
                  <a:prstClr val="black"/>
                </a:solidFill>
                <a:cs typeface="Tahoma" panose="020B0604030504040204" pitchFamily="34" charset="0"/>
              </a:rPr>
              <a:t>Pérez Bonilla et al., 2012a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6555"/>
              </p:ext>
            </p:extLst>
          </p:nvPr>
        </p:nvGraphicFramePr>
        <p:xfrm>
          <a:off x="798446" y="1252329"/>
          <a:ext cx="7507354" cy="298671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868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95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85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24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1527">
                <a:tc>
                  <a:txBody>
                    <a:bodyPr/>
                    <a:lstStyle/>
                    <a:p>
                      <a:endParaRPr lang="es-E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Alto </a:t>
                      </a:r>
                    </a:p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(1.733 g)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Bajo </a:t>
                      </a:r>
                    </a:p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(1.606 g)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puesta (%)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91,2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90,5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CMD (g/d)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113,9</a:t>
                      </a:r>
                      <a:r>
                        <a:rPr kumimoji="0" lang="es-ES" sz="2000" u="none" strike="noStrike" cap="none" normalizeH="0" baseline="300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kumimoji="0" lang="es-E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111,0</a:t>
                      </a:r>
                      <a:r>
                        <a:rPr kumimoji="0" lang="en-US" sz="2000" u="none" strike="noStrike" cap="none" normalizeH="0" baseline="300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Masa huevo (g/d)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58,5</a:t>
                      </a:r>
                      <a:r>
                        <a:rPr kumimoji="0" lang="es-ES" sz="2000" u="none" strike="noStrike" cap="none" normalizeH="0" baseline="300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kumimoji="0" lang="es-E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57,0</a:t>
                      </a:r>
                      <a:r>
                        <a:rPr kumimoji="0" lang="en-US" sz="2000" u="none" strike="noStrike" cap="none" normalizeH="0" baseline="300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3593398240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huevo (g)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64,2</a:t>
                      </a:r>
                      <a:r>
                        <a:rPr kumimoji="0" lang="es-ES" sz="2000" u="none" strike="noStrike" cap="none" normalizeH="0" baseline="3000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kumimoji="0" lang="es-E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63,0</a:t>
                      </a:r>
                      <a:r>
                        <a:rPr kumimoji="0" lang="en-US" sz="200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conversión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1,95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7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∆ PV (g)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313</a:t>
                      </a:r>
                      <a:endParaRPr kumimoji="0" lang="es-E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457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principal: PV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inicial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22 a 50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6062620" y="4249111"/>
            <a:ext cx="2243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772"/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Pérez Bonilla et al., 2012b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035484"/>
              </p:ext>
            </p:extLst>
          </p:nvPr>
        </p:nvGraphicFramePr>
        <p:xfrm>
          <a:off x="788862" y="1238179"/>
          <a:ext cx="7516937" cy="301093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7723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80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80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85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2329">
                <a:tc>
                  <a:txBody>
                    <a:bodyPr/>
                    <a:lstStyle/>
                    <a:p>
                      <a:endParaRPr lang="es-ES" sz="2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Alto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(1,860 g)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Bajo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(1,592 g)</a:t>
                      </a:r>
                      <a:r>
                        <a:rPr lang="es-ES" sz="2000" u="none" strike="noStrike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</a:t>
                      </a:r>
                      <a:endParaRPr lang="es-ES" sz="2000" b="0" i="1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6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puesta (%)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89,8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86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CMD (g)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120,6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113,9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85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Masa huevo (g/d)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56,1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86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</a:t>
                      </a:r>
                      <a:r>
                        <a:rPr lang="es-ES" sz="2000" u="none" strike="noStrike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huevo</a:t>
                      </a:r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(g)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62,4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86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conversión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86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∆ PV (g)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000" u="none" strike="noStrike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862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huevo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50 a 72 sem</a:t>
            </a:r>
            <a:r>
              <a:rPr lang="en-US" baseline="30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76"/>
          <p:cNvSpPr txBox="1">
            <a:spLocks noChangeArrowheads="1"/>
          </p:cNvSpPr>
          <p:nvPr/>
        </p:nvSpPr>
        <p:spPr bwMode="auto">
          <a:xfrm>
            <a:off x="5894163" y="4452819"/>
            <a:ext cx="1570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685772" eaLnBrk="0" hangingPunct="0">
              <a:spcBef>
                <a:spcPct val="0"/>
              </a:spcBef>
              <a:buSzTx/>
              <a:buNone/>
            </a:pPr>
            <a:r>
              <a:rPr lang="en-US" altLang="es-E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Safaa</a:t>
            </a:r>
            <a:r>
              <a:rPr lang="en-U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140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al., </a:t>
            </a:r>
            <a:r>
              <a:rPr lang="en-U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</a:t>
            </a:r>
            <a:endParaRPr lang="es-ES" altLang="es-E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792150" y="4452819"/>
            <a:ext cx="18410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772" eaLnBrk="0" hangingPunct="0">
              <a:spcBef>
                <a:spcPct val="0"/>
              </a:spcBef>
              <a:buSzTx/>
              <a:buNone/>
            </a:pPr>
            <a:r>
              <a:rPr lang="en-US" altLang="es-ES" sz="1400" baseline="30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2.750 kcal </a:t>
            </a:r>
            <a:r>
              <a:rPr lang="en-US" altLang="es-ES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</a:t>
            </a:r>
            <a:r>
              <a:rPr lang="en-US" altLang="es-ES" sz="1400" baseline="-25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altLang="es-E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/kg</a:t>
            </a:r>
            <a:endParaRPr lang="es-ES" altLang="es-E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25479"/>
              </p:ext>
            </p:extLst>
          </p:nvPr>
        </p:nvGraphicFramePr>
        <p:xfrm>
          <a:off x="792150" y="1252419"/>
          <a:ext cx="7513651" cy="32004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824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45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45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5382">
                <a:tc>
                  <a:txBody>
                    <a:bodyPr/>
                    <a:lstStyle/>
                    <a:p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Exp</a:t>
                      </a:r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s-ES" sz="165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Exp</a:t>
                      </a:r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Metionina,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0,31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68,7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0,36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69,0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Ácido linoleico</a:t>
                      </a:r>
                      <a:r>
                        <a:rPr lang="es-ES" sz="165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1,12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68,8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1,60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65,4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68,8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Grasa</a:t>
                      </a:r>
                      <a:r>
                        <a:rPr lang="es-ES" sz="165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añadida</a:t>
                      </a:r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65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1,10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64,9</a:t>
                      </a:r>
                      <a:r>
                        <a:rPr lang="es-ES" sz="165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68,6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5382">
                <a:tc>
                  <a:txBody>
                    <a:bodyPr/>
                    <a:lstStyle/>
                    <a:p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3,00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66,3</a:t>
                      </a:r>
                      <a:r>
                        <a:rPr lang="es-ES" sz="1650" baseline="30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5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69,1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006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huevo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Grasa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añadida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5542255" y="4489664"/>
            <a:ext cx="16850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685772"/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Mateos, 2021</a:t>
            </a:r>
          </a:p>
        </p:txBody>
      </p:sp>
      <p:sp>
        <p:nvSpPr>
          <p:cNvPr id="10" name="Text Box 76"/>
          <p:cNvSpPr txBox="1">
            <a:spLocks noChangeArrowheads="1"/>
          </p:cNvSpPr>
          <p:nvPr/>
        </p:nvSpPr>
        <p:spPr bwMode="auto">
          <a:xfrm>
            <a:off x="790512" y="4481454"/>
            <a:ext cx="21961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772"/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Ensayos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entre 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2008-2021</a:t>
            </a:r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695013"/>
              </p:ext>
            </p:extLst>
          </p:nvPr>
        </p:nvGraphicFramePr>
        <p:xfrm>
          <a:off x="790512" y="1204854"/>
          <a:ext cx="7515288" cy="32766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987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73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541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Autor</a:t>
                      </a:r>
                      <a:endParaRPr lang="es-ES" sz="17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Grasa 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añadida</a:t>
                      </a:r>
                      <a:r>
                        <a:rPr lang="es-ES" sz="17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  <a:endParaRPr lang="es-ES" sz="17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∆ Peso 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huevo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(g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s-ES" sz="1700" b="0" baseline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– 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+ 0,54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– 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+ 0,04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– 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+ 0,12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– 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+ 1,50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– 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+ 0,79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– 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+ 0,72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– 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s-ES" sz="17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+ 0,63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– 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+ 0,74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021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+ 0,67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355" y="102250"/>
            <a:ext cx="1315445" cy="10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42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Lys DIS (mg/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/d)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criterio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8 CuadroTexto"/>
          <p:cNvSpPr txBox="1">
            <a:spLocks noChangeArrowheads="1"/>
          </p:cNvSpPr>
          <p:nvPr/>
        </p:nvSpPr>
        <p:spPr bwMode="auto">
          <a:xfrm>
            <a:off x="796104" y="4394633"/>
            <a:ext cx="38731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Necesidades: Peso huevo &gt; </a:t>
            </a:r>
            <a:r>
              <a:rPr lang="es-ES" alt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Indice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puesta</a:t>
            </a:r>
            <a:endParaRPr lang="es-ES" alt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004924"/>
              </p:ext>
            </p:extLst>
          </p:nvPr>
        </p:nvGraphicFramePr>
        <p:xfrm>
          <a:off x="796104" y="1220468"/>
          <a:ext cx="7509696" cy="317416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1850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74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4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489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732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Autor</a:t>
                      </a: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(et al.)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Edad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15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</a:t>
                      </a: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puesta</a:t>
                      </a:r>
                      <a:r>
                        <a:rPr lang="es-ES" sz="15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huevo</a:t>
                      </a:r>
                      <a:r>
                        <a:rPr lang="es-ES" sz="1500" baseline="300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(g)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Novak, 2004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20-43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959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Novak, 2004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44-63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816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Bregendahl</a:t>
                      </a:r>
                      <a:r>
                        <a:rPr lang="es-E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2008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26-34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649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Bregendahl</a:t>
                      </a:r>
                      <a:r>
                        <a:rPr lang="es-E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2008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50-58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511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573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5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Figuereido</a:t>
                      </a:r>
                      <a:r>
                        <a:rPr lang="es-E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2012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42-58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688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766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Van </a:t>
                      </a:r>
                      <a:r>
                        <a:rPr lang="en-US" sz="15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Krimpen</a:t>
                      </a:r>
                      <a:r>
                        <a:rPr lang="en-U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2015</a:t>
                      </a:r>
                      <a:endParaRPr lang="es-ES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850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855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Kumar, 2018</a:t>
                      </a:r>
                      <a:endParaRPr lang="es-ES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27-66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769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903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Pastore</a:t>
                      </a:r>
                      <a:r>
                        <a:rPr lang="en-U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2018</a:t>
                      </a:r>
                      <a:endParaRPr lang="es-ES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20-40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813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856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8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b="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Scappaticcio</a:t>
                      </a:r>
                      <a:r>
                        <a:rPr lang="en-US" sz="1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2021</a:t>
                      </a:r>
                      <a:endParaRPr lang="es-ES" sz="1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22-59</a:t>
                      </a:r>
                      <a:endParaRPr lang="es-ES" sz="15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744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843</a:t>
                      </a:r>
                      <a:endParaRPr lang="es-ES" sz="15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" name="8 CuadroTexto"/>
          <p:cNvSpPr txBox="1">
            <a:spLocks noChangeArrowheads="1"/>
          </p:cNvSpPr>
          <p:nvPr/>
        </p:nvSpPr>
        <p:spPr bwMode="auto">
          <a:xfrm>
            <a:off x="6026106" y="4388314"/>
            <a:ext cx="16614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Scappaticcio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2022</a:t>
            </a:r>
            <a:endParaRPr lang="es-ES" alt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33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Resultado de imagen de tipos de produccion gallin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8897" y="1329148"/>
            <a:ext cx="2161856" cy="151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8" descr="Resultado de imagen de tipos de produccion gallin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5118" y="3306361"/>
            <a:ext cx="2168152" cy="150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Resultado de imagen de tipos de produccion gallin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0937" y="3306362"/>
            <a:ext cx="2079815" cy="150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6" descr="Resultado de imagen de tipos de produccion gallin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9653" y="1329149"/>
            <a:ext cx="2024642" cy="151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/>
          <p:cNvSpPr txBox="1"/>
          <p:nvPr/>
        </p:nvSpPr>
        <p:spPr>
          <a:xfrm>
            <a:off x="1719653" y="2899187"/>
            <a:ext cx="20246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Ecológico (6,8 </a:t>
            </a:r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658897" y="2899187"/>
            <a:ext cx="21618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Camperas (15,7 </a:t>
            </a:r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95118" y="4811264"/>
            <a:ext cx="21681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Sueltas </a:t>
            </a:r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(39,5 %)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348903" y="4811264"/>
            <a:ext cx="30458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Jaulas </a:t>
            </a:r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acondicionadas (38,0 </a:t>
            </a:r>
            <a:r>
              <a:rPr lang="es-E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%)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766128" y="1309234"/>
            <a:ext cx="435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srgbClr val="FF0000"/>
                </a:solidFill>
                <a:cs typeface="Arial" charset="0"/>
              </a:rPr>
              <a:t>(0)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820752" y="1309234"/>
            <a:ext cx="435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srgbClr val="FF0000"/>
                </a:solidFill>
                <a:cs typeface="Arial" charset="0"/>
              </a:rPr>
              <a:t>(1)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848047" y="3306360"/>
            <a:ext cx="435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srgbClr val="FF0000"/>
                </a:solidFill>
                <a:cs typeface="Arial" charset="0"/>
              </a:rPr>
              <a:t>(2)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820752" y="3302908"/>
            <a:ext cx="4354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72"/>
            <a:r>
              <a:rPr lang="es-ES" sz="1350" b="1" dirty="0">
                <a:solidFill>
                  <a:srgbClr val="FF0000"/>
                </a:solidFill>
                <a:cs typeface="Arial" charset="0"/>
              </a:rPr>
              <a:t>(3)</a:t>
            </a:r>
          </a:p>
        </p:txBody>
      </p:sp>
      <p:sp>
        <p:nvSpPr>
          <p:cNvPr id="21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Poppins" panose="020B0604020202020204" charset="0"/>
                <a:cs typeface="Poppins" panose="020B0604020202020204" charset="0"/>
              </a:rPr>
              <a:t>Sistemas</a:t>
            </a:r>
            <a:r>
              <a:rPr lang="en-US" dirty="0" smtClean="0">
                <a:latin typeface="Poppins" panose="020B0604020202020204" charset="0"/>
                <a:cs typeface="Poppins" panose="020B0604020202020204" charset="0"/>
              </a:rPr>
              <a:t> de </a:t>
            </a:r>
            <a:r>
              <a:rPr lang="en-US" dirty="0" err="1" smtClean="0">
                <a:latin typeface="Poppins" panose="020B0604020202020204" charset="0"/>
                <a:cs typeface="Poppins" panose="020B0604020202020204" charset="0"/>
              </a:rPr>
              <a:t>producción</a:t>
            </a:r>
            <a:r>
              <a:rPr lang="en-US" dirty="0" smtClean="0">
                <a:latin typeface="Poppins" panose="020B0604020202020204" charset="0"/>
                <a:cs typeface="Poppins" panose="020B0604020202020204" charset="0"/>
              </a:rPr>
              <a:t>, UE-27</a:t>
            </a:r>
            <a:br>
              <a:rPr lang="en-US" dirty="0" smtClean="0">
                <a:latin typeface="Poppins" panose="020B0604020202020204" charset="0"/>
                <a:cs typeface="Poppins" panose="020B0604020202020204" charset="0"/>
              </a:rPr>
            </a:br>
            <a:r>
              <a:rPr lang="en-US" dirty="0" smtClean="0">
                <a:solidFill>
                  <a:schemeClr val="accent2"/>
                </a:solidFill>
                <a:latin typeface="Poppins" panose="020B0604020202020204" charset="0"/>
                <a:cs typeface="Poppins" panose="020B0604020202020204" charset="0"/>
              </a:rPr>
              <a:t>392,6 M </a:t>
            </a:r>
            <a:r>
              <a:rPr lang="en-US" dirty="0" err="1" smtClean="0">
                <a:solidFill>
                  <a:schemeClr val="accent2"/>
                </a:solidFill>
                <a:latin typeface="Poppins" panose="020B0604020202020204" charset="0"/>
                <a:cs typeface="Poppins" panose="020B0604020202020204" charset="0"/>
              </a:rPr>
              <a:t>gallinas</a:t>
            </a:r>
            <a:r>
              <a:rPr lang="en-US" dirty="0" smtClean="0">
                <a:solidFill>
                  <a:schemeClr val="accent2"/>
                </a:solidFill>
                <a:latin typeface="Poppins" panose="020B0604020202020204" charset="0"/>
                <a:cs typeface="Poppins" panose="020B0604020202020204" charset="0"/>
              </a:rPr>
              <a:t>, 2024</a:t>
            </a:r>
            <a:endParaRPr lang="en-US" dirty="0">
              <a:solidFill>
                <a:schemeClr val="accent2"/>
              </a:solidFill>
              <a:latin typeface="Poppins" panose="020B0604020202020204" charset="0"/>
              <a:cs typeface="Poppi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37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707" y="867161"/>
            <a:ext cx="3859470" cy="2536223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2BAFF98A-8B4E-495C-85D1-5363751F56EC}"/>
              </a:ext>
            </a:extLst>
          </p:cNvPr>
          <p:cNvSpPr/>
          <p:nvPr/>
        </p:nvSpPr>
        <p:spPr>
          <a:xfrm>
            <a:off x="2377679" y="2647067"/>
            <a:ext cx="2078831" cy="4572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30">
              <a:defRPr/>
            </a:pPr>
            <a:endParaRPr lang="es-ES" sz="1688" b="1" kern="0" dirty="0">
              <a:solidFill>
                <a:srgbClr val="ED7D31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8" name="Diagrama 47">
            <a:extLst>
              <a:ext uri="{FF2B5EF4-FFF2-40B4-BE49-F238E27FC236}">
                <a16:creationId xmlns="" xmlns:a16="http://schemas.microsoft.com/office/drawing/2014/main" id="{B81B303B-75B6-4762-A6AA-1A501E7068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646200"/>
              </p:ext>
            </p:extLst>
          </p:nvPr>
        </p:nvGraphicFramePr>
        <p:xfrm>
          <a:off x="1048658" y="3501559"/>
          <a:ext cx="6433519" cy="104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4" name="Imagen 63">
            <a:extLst>
              <a:ext uri="{FF2B5EF4-FFF2-40B4-BE49-F238E27FC236}">
                <a16:creationId xmlns="" xmlns:a16="http://schemas.microsoft.com/office/drawing/2014/main" id="{781DD755-A5BD-4340-A09A-B9BCB80580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6" t="8830" r="23348" b="2560"/>
          <a:stretch/>
        </p:blipFill>
        <p:spPr>
          <a:xfrm>
            <a:off x="1048658" y="867160"/>
            <a:ext cx="2574049" cy="2536223"/>
          </a:xfrm>
          <a:prstGeom prst="rect">
            <a:avLst/>
          </a:prstGeom>
        </p:spPr>
      </p:pic>
      <p:sp>
        <p:nvSpPr>
          <p:cNvPr id="67" name="Rectángulo 66">
            <a:extLst>
              <a:ext uri="{FF2B5EF4-FFF2-40B4-BE49-F238E27FC236}">
                <a16:creationId xmlns="" xmlns:a16="http://schemas.microsoft.com/office/drawing/2014/main" id="{BDD38F37-5CF7-2D8E-73C4-6B914F48A5F0}"/>
              </a:ext>
            </a:extLst>
          </p:cNvPr>
          <p:cNvSpPr/>
          <p:nvPr/>
        </p:nvSpPr>
        <p:spPr>
          <a:xfrm>
            <a:off x="4273551" y="4668619"/>
            <a:ext cx="2956826" cy="2476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r" defTabSz="514330">
              <a:defRPr/>
            </a:pPr>
            <a:r>
              <a:rPr lang="es-ES" sz="1400" kern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Scappaticio</a:t>
            </a:r>
            <a:r>
              <a:rPr lang="es-ES" sz="1400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2023</a:t>
            </a:r>
          </a:p>
        </p:txBody>
      </p:sp>
      <p:sp>
        <p:nvSpPr>
          <p:cNvPr id="9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Diseño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experimental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Lys</a:t>
            </a:r>
            <a:r>
              <a:rPr lang="en-US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%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 a 50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5772647" y="4591686"/>
            <a:ext cx="23502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Scappaticcio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14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al., 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</p:txBody>
      </p:sp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784430" y="4078726"/>
            <a:ext cx="6598986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Promedio de 2 piensos con 2,68 y 2,77 </a:t>
            </a:r>
            <a:r>
              <a:rPr lang="es-ES" alt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Mcal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alt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</a:t>
            </a:r>
            <a:r>
              <a:rPr lang="es-ES" altLang="es-ES" sz="1400" baseline="-25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/kg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r>
              <a:rPr lang="es-ES" alt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s-ES" alt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Proteína ideal con exceso de todos los demás AA indispensables (FEDNA, 2019)</a:t>
            </a:r>
          </a:p>
          <a:p>
            <a:pPr eaLnBrk="0" hangingPunct="0">
              <a:spcBef>
                <a:spcPct val="0"/>
              </a:spcBef>
              <a:buSzTx/>
              <a:buFontTx/>
              <a:buNone/>
            </a:pPr>
            <a:endParaRPr lang="es-ES" alt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351513"/>
              </p:ext>
            </p:extLst>
          </p:nvPr>
        </p:nvGraphicFramePr>
        <p:xfrm>
          <a:off x="784431" y="1262776"/>
          <a:ext cx="7521368" cy="281595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880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7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70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70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270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324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9997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22099">
                <a:tc>
                  <a:txBody>
                    <a:bodyPr/>
                    <a:lstStyle/>
                    <a:p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0,68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0,72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0,76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0,80</a:t>
                      </a:r>
                    </a:p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 (L)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9746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puesta,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84,8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86,5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9746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Consumo, g/d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109,4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110,1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110,9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110,4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746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del huevo, 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61,0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61,5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***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9746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Masa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 huevo</a:t>
                      </a:r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g/d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51,0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52,2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52,9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53,1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*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9746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</a:t>
                      </a:r>
                      <a:r>
                        <a:rPr lang="es-ES" sz="18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conversión</a:t>
                      </a:r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g/g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548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aminoácidos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arcador de contenido 9"/>
          <p:cNvSpPr>
            <a:spLocks noGrp="1"/>
          </p:cNvSpPr>
          <p:nvPr>
            <p:ph idx="1"/>
          </p:nvPr>
        </p:nvSpPr>
        <p:spPr>
          <a:xfrm>
            <a:off x="685800" y="1149350"/>
            <a:ext cx="8028830" cy="3600450"/>
          </a:xfrm>
        </p:spPr>
        <p:txBody>
          <a:bodyPr>
            <a:noAutofit/>
          </a:bodyPr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Las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necesidades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Lys digestible (%) se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pueden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estimar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pero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no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determinar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sin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conocer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consumo</a:t>
            </a:r>
            <a:endParaRPr lang="en-US" altLang="es-E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Genética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edad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sanidad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manejo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temperatura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ambiental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marcan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consumo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pienso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por</a:t>
            </a:r>
            <a:r>
              <a:rPr lang="en-US" altLang="es-E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altLang="es-E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Cada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gramo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huevo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producido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precisa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al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menos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13.5 mg de Lys digestible (Joly, 2012)</a:t>
            </a: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Recomendaciones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AA dig. de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instituciones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y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empresas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genética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La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tendencia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más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importante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que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 valor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absoluto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recomendado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10209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Detergente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pollitas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685800" y="1120282"/>
            <a:ext cx="584578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Pollitas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inicio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(&lt; 5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sem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)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Maduración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los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órganos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TGI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Producción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HCl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enzimas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Digestibilidad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los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nutrientes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Pollitas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final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recría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(10-17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sem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Tamaño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desarrollo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TGI </a:t>
            </a: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F0000"/>
              </a:buClr>
              <a:buSzPct val="125000"/>
              <a:buFont typeface="Wingdings" charset="2"/>
              <a:buChar char="Ø"/>
              <a:tabLst>
                <a:tab pos="771494" algn="l"/>
                <a:tab pos="3937240" algn="l"/>
              </a:tabLst>
              <a:defRPr/>
            </a:pP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Importante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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molleja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(Director)</a:t>
            </a: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F0000"/>
              </a:buClr>
              <a:buSzPct val="125000"/>
              <a:buFont typeface="Wingdings" charset="2"/>
              <a:buChar char="Ø"/>
              <a:tabLst>
                <a:tab pos="771494" algn="l"/>
                <a:tab pos="3937240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Capacidad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consumo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FND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es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major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parámetro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que FB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Fibra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soluble lo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mínimo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posible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(?)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98" y="412168"/>
            <a:ext cx="2172197" cy="27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Neutro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Detergente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685800" y="1149350"/>
            <a:ext cx="5845785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Confort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intestinal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Estrés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 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Agresividad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canibalismo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F0000"/>
              </a:buClr>
              <a:buSzPct val="125000"/>
              <a:buFont typeface="Wingdings" charset="2"/>
              <a:buChar char="Ø"/>
              <a:tabLst>
                <a:tab pos="771494" algn="l"/>
                <a:tab pos="3937240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Mortalidad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Emplume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F0000"/>
              </a:buClr>
              <a:buSzPct val="125000"/>
              <a:buFont typeface="Wingdings" charset="2"/>
              <a:buChar char="Ø"/>
              <a:tabLst>
                <a:tab pos="771494" algn="l"/>
                <a:tab pos="3937240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Protección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contra el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frío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Escaso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efecto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sobre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los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CD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los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nutrients</a:t>
            </a: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Calidad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las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excretas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(a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cualquier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edad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Retención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agua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FND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es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major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parámetro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que FB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Fibra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soluble lo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mínimo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posible</a:t>
            </a:r>
            <a:r>
              <a:rPr lang="en-US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(?)</a:t>
            </a:r>
            <a:endParaRPr lang="en-US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</p:txBody>
      </p:sp>
      <p:pic>
        <p:nvPicPr>
          <p:cNvPr id="8" name="Picture 2" descr="Resultado de imagen de galli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585" y="548462"/>
            <a:ext cx="2186318" cy="244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712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Nutrición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macromineral</a:t>
            </a:r>
            <a:r>
              <a:rPr lang="en-US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Triángulo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las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Bermudas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9252DB1-7B75-F05B-AF50-309391EA27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0"/>
          <a:stretch>
            <a:fillRect/>
          </a:stretch>
        </p:blipFill>
        <p:spPr>
          <a:xfrm>
            <a:off x="1717086" y="3204482"/>
            <a:ext cx="1265183" cy="1478018"/>
          </a:xfrm>
          <a:prstGeom prst="rect">
            <a:avLst/>
          </a:prstGeom>
        </p:spPr>
      </p:pic>
      <p:sp>
        <p:nvSpPr>
          <p:cNvPr id="6" name="Triángulo isósceles 5">
            <a:extLst>
              <a:ext uri="{FF2B5EF4-FFF2-40B4-BE49-F238E27FC236}">
                <a16:creationId xmlns="" xmlns:a16="http://schemas.microsoft.com/office/drawing/2014/main" id="{9C2FB271-965A-5A2C-2809-1728B419AB0F}"/>
              </a:ext>
            </a:extLst>
          </p:cNvPr>
          <p:cNvSpPr/>
          <p:nvPr/>
        </p:nvSpPr>
        <p:spPr>
          <a:xfrm>
            <a:off x="3240430" y="2032694"/>
            <a:ext cx="2593428" cy="267225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EAAED83F-591D-13F8-D326-466DEAEB4646}"/>
              </a:ext>
            </a:extLst>
          </p:cNvPr>
          <p:cNvSpPr txBox="1"/>
          <p:nvPr/>
        </p:nvSpPr>
        <p:spPr>
          <a:xfrm>
            <a:off x="4091768" y="1686445"/>
            <a:ext cx="89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Fitasas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D3E5A5C2-A1AE-5B90-F8BB-A6E4FB1615EB}"/>
              </a:ext>
            </a:extLst>
          </p:cNvPr>
          <p:cNvSpPr txBox="1"/>
          <p:nvPr/>
        </p:nvSpPr>
        <p:spPr>
          <a:xfrm>
            <a:off x="2349678" y="4473000"/>
            <a:ext cx="89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0BBF8AD7-C18A-36AF-BED8-D0C2A3D58A02}"/>
              </a:ext>
            </a:extLst>
          </p:cNvPr>
          <p:cNvSpPr txBox="1"/>
          <p:nvPr/>
        </p:nvSpPr>
        <p:spPr>
          <a:xfrm>
            <a:off x="5833858" y="4473000"/>
            <a:ext cx="89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P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545A245-84E8-F7F1-DA44-4FE51C3065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37" r="30324"/>
          <a:stretch>
            <a:fillRect/>
          </a:stretch>
        </p:blipFill>
        <p:spPr>
          <a:xfrm>
            <a:off x="1843211" y="1284817"/>
            <a:ext cx="1972661" cy="16301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5FFC940-6AEC-8CED-7642-E6BCDD64A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20398" r="60426"/>
          <a:stretch/>
        </p:blipFill>
        <p:spPr>
          <a:xfrm>
            <a:off x="5975748" y="3413983"/>
            <a:ext cx="1334814" cy="10590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415" y="1284817"/>
            <a:ext cx="2074330" cy="155574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005023" y="4818711"/>
            <a:ext cx="325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sabemos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14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79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alcio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Problemática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5800" y="1160101"/>
            <a:ext cx="8068586" cy="36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 marL="487363" indent="-487363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312738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Formulación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Ca total ó Ca digestible?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Importancia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solubilidad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TMP</a:t>
            </a: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Suministro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ó “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grueso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Cambios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pH y ABC-4</a:t>
            </a: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Calcio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la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dieta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&gt; 70 % de “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posibles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”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errores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la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práctica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Márgenes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seguridad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excesivos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No se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contabiliza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Ca de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ciertas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fuentes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Díficil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dosificación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fábrica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básculas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7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 a 63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huevo</a:t>
            </a:r>
            <a:r>
              <a:rPr lang="en-US" baseline="30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="" xmlns:a16="http://schemas.microsoft.com/office/drawing/2014/main" id="{F7CA0D0D-94F6-DC65-6FA6-E9CC370AC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13105"/>
              </p:ext>
            </p:extLst>
          </p:nvPr>
        </p:nvGraphicFramePr>
        <p:xfrm>
          <a:off x="780044" y="1257926"/>
          <a:ext cx="7525756" cy="301752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41978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24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24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254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403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64281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Ca, %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P-valor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428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5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Huevos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rotos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  <a:endParaRPr lang="es-ES" sz="1750" b="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0,77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0,88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0,045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Fárfaras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  <a:endParaRPr lang="es-ES" sz="1750" b="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0,85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0,48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0,007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Calidad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 la </a:t>
                      </a:r>
                      <a:r>
                        <a:rPr lang="en-US" sz="1750" b="0" kern="12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cascara</a:t>
                      </a:r>
                      <a:r>
                        <a:rPr lang="en-US" sz="1750" b="0" kern="1200" baseline="3000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1750" b="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75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75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75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Peso </a:t>
                      </a: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cáscara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g</a:t>
                      </a:r>
                      <a:endParaRPr lang="es-ES" sz="1750" b="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6,20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6,28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0,001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</a:t>
                      </a: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Cáscara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  <a:endParaRPr lang="es-ES" sz="1750" b="0" kern="12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10,01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10,09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0,001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lv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Resistencia </a:t>
                      </a: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cáscara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kg/cm</a:t>
                      </a:r>
                      <a:r>
                        <a:rPr lang="en-US" sz="1750" b="0" kern="1200" baseline="30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1750" b="0" kern="1200" baseline="30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4,27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4,36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50" b="1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0,037</a:t>
                      </a:r>
                      <a:endParaRPr lang="es-ES" sz="175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1379">
                <a:tc>
                  <a:txBody>
                    <a:bodyPr/>
                    <a:lstStyle/>
                    <a:p>
                      <a:pPr marL="0" lvl="0" indent="0" algn="l" defTabSz="914327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</a:t>
                      </a: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Espesor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750" b="0" kern="12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cáscara</a:t>
                      </a:r>
                      <a:r>
                        <a:rPr lang="en-US" sz="1750" b="0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µm</a:t>
                      </a:r>
                      <a:endParaRPr lang="es-ES" sz="1750" b="0" kern="1200" baseline="30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0.390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75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0.394</a:t>
                      </a:r>
                    </a:p>
                  </a:txBody>
                  <a:tcPr marL="33338" marR="333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75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75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0.001</a:t>
                      </a:r>
                    </a:p>
                  </a:txBody>
                  <a:tcPr marL="33338" marR="33338" marT="0" marB="0" anchor="ctr"/>
                </a:tc>
                <a:extLst>
                  <a:ext uri="{0D108BD9-81ED-4DB2-BD59-A6C34878D82A}">
                    <a16:rowId xmlns="" xmlns:a16="http://schemas.microsoft.com/office/drawing/2014/main" val="2032536578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53162D9-DF63-845F-BE16-B1678212A95F}"/>
              </a:ext>
            </a:extLst>
          </p:cNvPr>
          <p:cNvSpPr txBox="1"/>
          <p:nvPr/>
        </p:nvSpPr>
        <p:spPr>
          <a:xfrm>
            <a:off x="5503485" y="4644777"/>
            <a:ext cx="2615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Fernández de Juan et al., 2023 </a:t>
            </a:r>
            <a:endParaRPr lang="en-U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05031E-C100-5A4A-93DA-70B85E7A6DF0}"/>
              </a:ext>
            </a:extLst>
          </p:cNvPr>
          <p:cNvSpPr txBox="1"/>
          <p:nvPr/>
        </p:nvSpPr>
        <p:spPr>
          <a:xfrm>
            <a:off x="780046" y="4275446"/>
            <a:ext cx="559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Dietas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experimentales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(2,5 vs. 3,8% Ca) de 16 a 19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edad</a:t>
            </a:r>
            <a:endParaRPr lang="en-U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Igual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blancas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 descr="Ave de color naranja&#10;&#10;El contenido generado por IA puede ser incorrecto.">
            <a:extLst>
              <a:ext uri="{FF2B5EF4-FFF2-40B4-BE49-F238E27FC236}">
                <a16:creationId xmlns="" xmlns:a16="http://schemas.microsoft.com/office/drawing/2014/main" id="{F0BB3849-BDF7-29F4-8407-A98CFEE8EF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859" y="238832"/>
            <a:ext cx="934941" cy="9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0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58 a 73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Ca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6636177" y="4150580"/>
            <a:ext cx="16696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685772"/>
            <a:r>
              <a:rPr lang="en-US" sz="1400" b="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Safaa</a:t>
            </a:r>
            <a:r>
              <a:rPr lang="en-US" sz="14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2009b</a:t>
            </a:r>
            <a:endParaRPr lang="es-ES" sz="1400" b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089898"/>
              </p:ext>
            </p:extLst>
          </p:nvPr>
        </p:nvGraphicFramePr>
        <p:xfrm>
          <a:off x="792150" y="1290747"/>
          <a:ext cx="7513651" cy="285983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030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30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030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492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876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809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137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00838">
                <a:tc rowSpan="2">
                  <a:txBody>
                    <a:bodyPr/>
                    <a:lstStyle/>
                    <a:p>
                      <a:pPr algn="l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 (%)</a:t>
                      </a:r>
                    </a:p>
                  </a:txBody>
                  <a:tcPr marL="7041" marR="7041" marT="7041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Fuente de Ca</a:t>
                      </a:r>
                    </a:p>
                  </a:txBody>
                  <a:tcPr marL="7041" marR="7041" marT="7041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8827">
                <a:tc vMerge="1">
                  <a:txBody>
                    <a:bodyPr/>
                    <a:lstStyle/>
                    <a:p>
                      <a:pPr algn="l" fontAlgn="ctr"/>
                      <a:endParaRPr lang="es-ES" sz="24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388" marR="9388" marT="9388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</a:t>
                      </a:r>
                    </a:p>
                  </a:txBody>
                  <a:tcPr marL="7041" marR="7041" marT="704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4,0</a:t>
                      </a: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1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Fino</a:t>
                      </a: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Grueso</a:t>
                      </a: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Conchilla</a:t>
                      </a:r>
                    </a:p>
                  </a:txBody>
                  <a:tcPr marL="7041" marR="7041" marT="7041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838">
                <a:tc>
                  <a:txBody>
                    <a:bodyPr/>
                    <a:lstStyle/>
                    <a:p>
                      <a:pPr marL="144000" algn="l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puesta (%)</a:t>
                      </a: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71,2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s-ES" sz="1800" b="0" i="0" u="none" strike="noStrike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74,9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s-ES" sz="1800" b="0" i="0" u="none" strike="noStrike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baseline="30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72,8</a:t>
                      </a: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73,7</a:t>
                      </a: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72,7</a:t>
                      </a:r>
                    </a:p>
                  </a:txBody>
                  <a:tcPr marL="7041" marR="7041" marT="7041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0838">
                <a:tc>
                  <a:txBody>
                    <a:bodyPr/>
                    <a:lstStyle/>
                    <a:p>
                      <a:pPr marL="144000" algn="l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conversión (g/g)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2.43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  <a:endParaRPr lang="es-ES" sz="1800" b="0" i="0" u="none" strike="noStrike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2.30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  <a:endParaRPr lang="es-ES" sz="1800" b="0" i="0" u="none" strike="noStrike" baseline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baseline="30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2.37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2.35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2.37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0838">
                <a:tc>
                  <a:txBody>
                    <a:bodyPr/>
                    <a:lstStyle/>
                    <a:p>
                      <a:pPr marL="144000" algn="l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cáscara</a:t>
                      </a:r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(%)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9,98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10,20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baseline="30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10,04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10,13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10,10</a:t>
                      </a:r>
                    </a:p>
                  </a:txBody>
                  <a:tcPr marL="7041" marR="7041" marT="7041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8827">
                <a:tc>
                  <a:txBody>
                    <a:bodyPr/>
                    <a:lstStyle/>
                    <a:p>
                      <a:pPr marL="144000" algn="l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Espesor cáscara </a:t>
                      </a:r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(µm)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342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351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baseline="30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348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344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347</a:t>
                      </a:r>
                    </a:p>
                  </a:txBody>
                  <a:tcPr marL="7041" marR="7041" marT="7041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8827">
                <a:tc>
                  <a:txBody>
                    <a:bodyPr/>
                    <a:lstStyle/>
                    <a:p>
                      <a:pPr marL="144000" algn="l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Cenizas</a:t>
                      </a:r>
                      <a:r>
                        <a:rPr lang="es-ES" sz="1800" b="0" i="0" u="none" strike="noStrike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 t</a:t>
                      </a: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ibia</a:t>
                      </a:r>
                      <a:r>
                        <a:rPr lang="es-ES" sz="1800" b="0" i="0" u="none" strike="noStrike" baseline="30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(%)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55,5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55,8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55,7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54,4</a:t>
                      </a:r>
                    </a:p>
                  </a:txBody>
                  <a:tcPr marL="7041" marR="7041" marT="704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56,8</a:t>
                      </a:r>
                    </a:p>
                  </a:txBody>
                  <a:tcPr marL="7041" marR="7041" marT="7041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792150" y="4150580"/>
            <a:ext cx="1672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685772"/>
            <a:r>
              <a:rPr lang="en-US" sz="1400" b="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sz="1400" b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 desengrasada</a:t>
            </a:r>
            <a:endParaRPr lang="es-ES" sz="1400" b="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31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Calcio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granular (2 a 4 mm Ø)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Marcador de contenido 9"/>
          <p:cNvSpPr>
            <a:spLocks noGrp="1"/>
          </p:cNvSpPr>
          <p:nvPr>
            <p:ph idx="1"/>
          </p:nvPr>
        </p:nvSpPr>
        <p:spPr>
          <a:xfrm>
            <a:off x="689278" y="1149350"/>
            <a:ext cx="8247987" cy="37719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Retención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molleja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disponible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horas sin luz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Uso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Ca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medular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Funcionamiento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molleja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Efecto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grit?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 y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CD del Ca (y P?)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Actividad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las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fitasas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Textura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fluidez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pienso</a:t>
            </a:r>
            <a:endParaRPr lang="en-US" sz="18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odian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finos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CaCO</a:t>
            </a:r>
            <a:r>
              <a:rPr lang="en-US" sz="1800" baseline="-25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grueso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(2/4 mm): &gt; 80 % del </a:t>
            </a:r>
            <a:r>
              <a:rPr lang="en-US" sz="18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total?</a:t>
            </a:r>
            <a:endParaRPr lang="en-US" sz="1800" baseline="-250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118" y="1381832"/>
            <a:ext cx="2188501" cy="295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España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2024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istemas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producción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682266" y="4616746"/>
            <a:ext cx="4247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Total: 47,9 M gallinas (12,2 % UE-27)</a:t>
            </a: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3096139629"/>
              </p:ext>
            </p:extLst>
          </p:nvPr>
        </p:nvGraphicFramePr>
        <p:xfrm>
          <a:off x="1848016" y="1186089"/>
          <a:ext cx="5295568" cy="358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C5C99194-654B-8FDC-31D7-9AD9C7C23FEF}"/>
              </a:ext>
            </a:extLst>
          </p:cNvPr>
          <p:cNvSpPr txBox="1"/>
          <p:nvPr/>
        </p:nvSpPr>
        <p:spPr>
          <a:xfrm>
            <a:off x="4025734" y="4626335"/>
            <a:ext cx="3117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DG Agri F3.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631931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fósforo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definición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“P”.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Literatura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540946" y="1398538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Disponible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3582116" y="1398538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fítico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623286" y="1398538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Digestible </a:t>
            </a:r>
          </a:p>
        </p:txBody>
      </p:sp>
      <p:sp>
        <p:nvSpPr>
          <p:cNvPr id="11" name="Elipse 10"/>
          <p:cNvSpPr/>
          <p:nvPr/>
        </p:nvSpPr>
        <p:spPr>
          <a:xfrm>
            <a:off x="3603544" y="2442827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Utilizable</a:t>
            </a:r>
          </a:p>
        </p:txBody>
      </p:sp>
      <p:sp>
        <p:nvSpPr>
          <p:cNvPr id="12" name="Elipse 11"/>
          <p:cNvSpPr/>
          <p:nvPr/>
        </p:nvSpPr>
        <p:spPr>
          <a:xfrm>
            <a:off x="5644714" y="2442827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Digestible </a:t>
            </a: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prececal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1540946" y="2442827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Disponible</a:t>
            </a:r>
            <a:r>
              <a:rPr lang="en-US" sz="1125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ileal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1519518" y="3487118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Retenible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582116" y="3487118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Absorbible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5623286" y="3487118"/>
            <a:ext cx="163195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125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Biodisponible</a:t>
            </a:r>
            <a:endParaRPr lang="en-US" sz="1125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143001" y="4501140"/>
            <a:ext cx="63500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17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necesita</a:t>
            </a:r>
            <a:r>
              <a:rPr lang="en-US" sz="17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sz="17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protocolo</a:t>
            </a:r>
            <a:r>
              <a:rPr lang="en-US" sz="17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75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estándar</a:t>
            </a:r>
            <a:r>
              <a:rPr lang="en-US" sz="17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754314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fósforo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1149351"/>
            <a:ext cx="8140148" cy="30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 marL="487363" indent="-487363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312738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Problemas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definir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P: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disponible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vs. digestible vs. no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fítico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?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Nivel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y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edad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. Nos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estamos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pasando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?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¿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Cuál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la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diferencia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entre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fosfatos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bicálcicos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y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monocálcicos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?</a:t>
            </a:r>
            <a:endParaRPr lang="en-US" altLang="es-ES" sz="19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Problemas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con las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fitasas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. ¿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Cuál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la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mejor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?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Dosis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normal o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doble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?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Fitasas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o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superfitasas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?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Efectos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del pH y de la [Ca]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Añadir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el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nivel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de Ca y P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analítico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en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formulación</a:t>
            </a:r>
            <a:r>
              <a:rPr lang="en-US" altLang="es-E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!!</a:t>
            </a:r>
            <a:endParaRPr lang="en-US" altLang="es-ES" sz="19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58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no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fítico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%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160068"/>
              </p:ext>
            </p:extLst>
          </p:nvPr>
        </p:nvGraphicFramePr>
        <p:xfrm>
          <a:off x="2116334" y="1149350"/>
          <a:ext cx="4682028" cy="33070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70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705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0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05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Fitasa</a:t>
                      </a:r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puesta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disp., 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Ciclo entero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Ciclo entero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0,14</a:t>
                      </a:r>
                      <a:r>
                        <a:rPr lang="es-E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0,18</a:t>
                      </a:r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Ciclo entero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</a:t>
                      </a:r>
                      <a:r>
                        <a:rPr lang="es-E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 </a:t>
                      </a:r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1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Ciclo entero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Ciclo entero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1 + 2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 0,23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7558">
                <a:tc>
                  <a:txBody>
                    <a:bodyPr/>
                    <a:lstStyle/>
                    <a:p>
                      <a:pPr algn="ctr"/>
                      <a:endParaRPr lang="es-E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0,22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116333" y="4456430"/>
            <a:ext cx="4682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Ahmadi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Rodehutscord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2012      </a:t>
            </a:r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Jing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2018      </a:t>
            </a:r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Bello y 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Korver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2019</a:t>
            </a:r>
          </a:p>
          <a:p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Pongmanee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2020      </a:t>
            </a:r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Bello et al., 2020      </a:t>
            </a:r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Rodehutscord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2023      </a:t>
            </a:r>
          </a:p>
          <a:p>
            <a:r>
              <a:rPr lang="es-ES" sz="1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Juan et al., 2025 (</a:t>
            </a:r>
            <a:r>
              <a:rPr lang="es-ES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</a:t>
            </a:r>
            <a:r>
              <a:rPr lang="es-E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P)</a:t>
            </a:r>
            <a:endParaRPr lang="es-ES" sz="1000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9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fósforo</a:t>
            </a:r>
            <a:r>
              <a:rPr lang="en-US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blancas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408130"/>
              </p:ext>
            </p:extLst>
          </p:nvPr>
        </p:nvGraphicFramePr>
        <p:xfrm>
          <a:off x="781435" y="1241369"/>
          <a:ext cx="7524364" cy="284607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2698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4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46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5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0877">
                <a:tc rowSpan="2"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Variable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disponible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%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&lt;</a:t>
                      </a:r>
                      <a:endParaRPr lang="es-ES" sz="17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877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0,15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0,45</a:t>
                      </a:r>
                    </a:p>
                  </a:txBody>
                  <a:tcPr marL="57150" marR="57150" marT="28575" marB="2857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Espesor cáscara, µm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421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413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Gravedad específica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1.082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1.081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Porcentaje cáscara, %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pPr marL="0" lvl="1" indent="0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tibia, %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4,16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4,28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pPr marL="357188" lvl="1" indent="0" algn="l" defTabSz="1097236" rtl="0" eaLnBrk="1" latinLnBrk="0" hangingPunct="1"/>
                      <a:r>
                        <a:rPr lang="es-ES" sz="17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Cenizas, % tibia</a:t>
                      </a:r>
                      <a:endParaRPr lang="es-ES" sz="17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41,6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41,3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pPr marL="357188" lvl="1" indent="0" algn="l" defTabSz="1097236" rtl="0" eaLnBrk="1" latinLnBrk="0" hangingPunct="1"/>
                      <a:r>
                        <a:rPr lang="es-ES" sz="17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Ca, % tibia</a:t>
                      </a:r>
                      <a:endParaRPr lang="es-ES" sz="17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50,6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45,4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0877">
                <a:tc>
                  <a:txBody>
                    <a:bodyPr/>
                    <a:lstStyle/>
                    <a:p>
                      <a:pPr marL="357188" lvl="1" indent="0" algn="l" defTabSz="1097236" rtl="0" eaLnBrk="1" latinLnBrk="0" hangingPunct="1"/>
                      <a:r>
                        <a:rPr lang="es-ES" sz="17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P, % tibia</a:t>
                      </a:r>
                      <a:endParaRPr lang="es-ES" sz="17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23,8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21,5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  <a:endParaRPr lang="es-ES" sz="17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583681" y="4087439"/>
            <a:ext cx="1717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08178"/>
            <a:r>
              <a:rPr 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Jing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uadroTexto 7"/>
              <p:cNvSpPr txBox="1"/>
              <p:nvPr/>
            </p:nvSpPr>
            <p:spPr>
              <a:xfrm>
                <a:off x="781433" y="4087439"/>
                <a:ext cx="541263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08178"/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4,0 a 4,5 % (3.90 % teórico). Sin </a:t>
                </a:r>
                <a:r>
                  <a:rPr lang="es-ES" sz="14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fitasas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exógenas</a:t>
                </a:r>
              </a:p>
              <a:p>
                <a:pPr defTabSz="408178"/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Niveles de 0,15 a 0,45 %</a:t>
                </a:r>
              </a:p>
              <a:p>
                <a:pPr defTabSz="408178"/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8 y 12 </a:t>
                </a:r>
                <a:r>
                  <a:rPr lang="es-ES" sz="14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sem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para el huevo y 8 </a:t>
                </a:r>
                <a:r>
                  <a:rPr lang="es-ES" sz="14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sem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para la tibia</a:t>
                </a:r>
                <a:endParaRPr lang="es-ES" sz="1400" baseline="30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33" y="4087439"/>
                <a:ext cx="5412633" cy="738664"/>
              </a:xfrm>
              <a:prstGeom prst="rect">
                <a:avLst/>
              </a:prstGeom>
              <a:blipFill rotWithShape="0">
                <a:blip r:embed="rId2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2620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%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y P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464444"/>
              </p:ext>
            </p:extLst>
          </p:nvPr>
        </p:nvGraphicFramePr>
        <p:xfrm>
          <a:off x="789384" y="1258654"/>
          <a:ext cx="7516414" cy="291669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62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27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38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98503">
                  <a:extLst>
                    <a:ext uri="{9D8B030D-6E8A-4147-A177-3AD203B41FA5}">
                      <a16:colId xmlns="" xmlns:a16="http://schemas.microsoft.com/office/drawing/2014/main" val="1412806056"/>
                    </a:ext>
                  </a:extLst>
                </a:gridCol>
                <a:gridCol w="8844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32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68883">
                <a:tc rowSpan="2">
                  <a:txBody>
                    <a:bodyPr/>
                    <a:lstStyle/>
                    <a:p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digestible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 total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76200" marR="76200" marT="38100" marB="38100"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8883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Inicio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Final</a:t>
                      </a:r>
                    </a:p>
                  </a:txBody>
                  <a:tcPr marL="57150" marR="57150" marT="28575" marB="2857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Pre-puesta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Inicio 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Final</a:t>
                      </a:r>
                    </a:p>
                  </a:txBody>
                  <a:tcPr marL="57150" marR="57150" marT="28575" marB="28575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7512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Novogen</a:t>
                      </a:r>
                      <a:r>
                        <a:rPr lang="es-ES" sz="2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s-ES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2017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0,38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0,32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2,3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4,1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96941345"/>
                  </a:ext>
                </a:extLst>
              </a:tr>
              <a:tr h="468883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Lohmann</a:t>
                      </a:r>
                      <a:r>
                        <a:rPr lang="es-ES" sz="2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s-ES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2020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0,38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0,35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4,1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7512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ISA</a:t>
                      </a:r>
                      <a:r>
                        <a:rPr lang="es-ES" sz="20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s-ES" sz="20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2022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0,43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0,35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2,4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4,0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849263267"/>
                  </a:ext>
                </a:extLst>
              </a:tr>
              <a:tr h="377512">
                <a:tc>
                  <a:txBody>
                    <a:bodyPr/>
                    <a:lstStyle/>
                    <a:p>
                      <a:r>
                        <a:rPr lang="es-E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Hy</a:t>
                      </a:r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-Line, 2024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0,37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0,26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4231284458"/>
                  </a:ext>
                </a:extLst>
              </a:tr>
              <a:tr h="377512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Mateos, 2026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0,31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0,24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</a:t>
                      </a:r>
                      <a:endParaRPr lang="es-ES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789385" y="4175350"/>
            <a:ext cx="496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8178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0,22 % en presencia de problemas de cáscara</a:t>
            </a:r>
          </a:p>
          <a:p>
            <a:pPr defTabSz="408178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disponible</a:t>
            </a:r>
            <a:endParaRPr 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494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%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y P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00470"/>
              </p:ext>
            </p:extLst>
          </p:nvPr>
        </p:nvGraphicFramePr>
        <p:xfrm>
          <a:off x="789385" y="1258654"/>
          <a:ext cx="7516416" cy="279316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198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22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28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581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746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56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523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68776">
                <a:tc>
                  <a:txBody>
                    <a:bodyPr/>
                    <a:lstStyle/>
                    <a:p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digestible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 total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sz="2300" b="1" dirty="0"/>
                    </a:p>
                  </a:txBody>
                  <a:tcPr marL="76200" marR="76200" marT="38100" marB="38100" anchor="ctr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8776">
                <a:tc>
                  <a:txBody>
                    <a:bodyPr/>
                    <a:lstStyle/>
                    <a:p>
                      <a:r>
                        <a:rPr lang="es-ES" sz="19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 </a:t>
                      </a: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Inicio</a:t>
                      </a:r>
                    </a:p>
                  </a:txBody>
                  <a:tcPr marL="57150" marR="57150" marT="28575" marB="28575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Final</a:t>
                      </a:r>
                    </a:p>
                  </a:txBody>
                  <a:tcPr marL="57150" marR="57150" marT="28575" marB="2857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Pre-puesta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Inicio 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Final</a:t>
                      </a:r>
                    </a:p>
                  </a:txBody>
                  <a:tcPr marL="57150" marR="57150" marT="28575" marB="28575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789">
                <a:tc>
                  <a:txBody>
                    <a:bodyPr/>
                    <a:lstStyle/>
                    <a:p>
                      <a:r>
                        <a:rPr lang="es-ES" sz="19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Fedna</a:t>
                      </a:r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2008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0,27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7789">
                <a:tc>
                  <a:txBody>
                    <a:bodyPr/>
                    <a:lstStyle/>
                    <a:p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Fedna</a:t>
                      </a:r>
                      <a:r>
                        <a:rPr lang="es-ES" sz="19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2018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0,29</a:t>
                      </a:r>
                      <a:r>
                        <a:rPr lang="es-ES" sz="1900" baseline="300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s-ES" sz="19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7789">
                <a:tc>
                  <a:txBody>
                    <a:bodyPr/>
                    <a:lstStyle/>
                    <a:p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CVB, 2018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0,32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0,28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2,1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4,2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7789">
                <a:tc>
                  <a:txBody>
                    <a:bodyPr/>
                    <a:lstStyle/>
                    <a:p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Brasil</a:t>
                      </a:r>
                      <a:r>
                        <a:rPr lang="es-ES" sz="19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2024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0,19</a:t>
                      </a:r>
                      <a:endParaRPr lang="es-ES" sz="1900" b="1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0,20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2,2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8776">
                <a:tc>
                  <a:txBody>
                    <a:bodyPr/>
                    <a:lstStyle/>
                    <a:p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Mateos</a:t>
                      </a:r>
                      <a:r>
                        <a:rPr lang="es-ES" sz="19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s-ES" sz="19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2026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0,31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0,24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3,6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3,9</a:t>
                      </a:r>
                      <a:endParaRPr lang="es-ES" sz="19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CuadroTexto 5"/>
              <p:cNvSpPr txBox="1"/>
              <p:nvPr/>
            </p:nvSpPr>
            <p:spPr>
              <a:xfrm>
                <a:off x="789384" y="4051822"/>
                <a:ext cx="496613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08178"/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0,22 con problemas de cáscara en P </a:t>
                </a:r>
                <a:r>
                  <a:rPr lang="es-ES" sz="1400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dig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defTabSz="408178"/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P disponible</a:t>
                </a:r>
              </a:p>
              <a:p>
                <a:pPr defTabSz="408178"/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Ca en prepuesta 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(?). 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Gallinas 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rubias </a:t>
                </a:r>
                <a14:m>
                  <m:oMath xmlns:m="http://schemas.openxmlformats.org/officeDocument/2006/math">
                    <m:r>
                      <a:rPr lang="es-E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s-ES" sz="1400" baseline="300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400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3,6 %</a:t>
                </a:r>
                <a:endParaRPr lang="es-ES" sz="14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84" y="4051822"/>
                <a:ext cx="4966139" cy="738664"/>
              </a:xfrm>
              <a:prstGeom prst="rect">
                <a:avLst/>
              </a:prstGeom>
              <a:blipFill rotWithShape="0">
                <a:blip r:embed="rId2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0744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puesta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70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Macrominerales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Consejos: Cómo elegir la Mejor Gallina Ponedora para tu corr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041" y="238831"/>
            <a:ext cx="2902296" cy="151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/>
          </p:cNvSpPr>
          <p:nvPr/>
        </p:nvSpPr>
        <p:spPr bwMode="auto">
          <a:xfrm>
            <a:off x="685799" y="1149350"/>
            <a:ext cx="792546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Nivel y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tipo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de Ca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Prepuesta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</a:t>
            </a:r>
            <a:r>
              <a:rPr lang="en-US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2,5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vs. 3,6 %?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Final de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puesta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</a:t>
            </a:r>
            <a:r>
              <a:rPr lang="en-US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3,8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vs. 4,5 %? ⇒ &lt; 4,0 %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Carbonato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grueso</a:t>
            </a:r>
            <a:r>
              <a:rPr lang="en-US" sz="1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vs.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conchilla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vs. carb.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fino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?</a:t>
            </a:r>
            <a:endParaRPr lang="en-US" sz="19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F0000"/>
              </a:buClr>
              <a:buSzPct val="125000"/>
              <a:buFont typeface="Wingdings" charset="2"/>
              <a:buChar char="Ø"/>
              <a:tabLst>
                <a:tab pos="771494" algn="l"/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¿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Mejor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utilización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del Ca?</a:t>
            </a:r>
            <a:endParaRPr lang="en-US" sz="19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Nivel de P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mínimo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(&lt; 0,25 P dig.?)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El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contenido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en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P del huevo es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mínimo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!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La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deposición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de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hueso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cortical es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mínima</a:t>
            </a:r>
            <a:endParaRPr lang="en-US" sz="19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 3" pitchFamily="18" charset="2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El P solo se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precisa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para “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regenerar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” el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hueso</a:t>
            </a:r>
            <a:r>
              <a:rPr lang="en-US" sz="19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 </a:t>
            </a:r>
            <a:r>
              <a:rPr lang="en-US" sz="19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3" pitchFamily="18" charset="2"/>
              </a:rPr>
              <a:t>medular</a:t>
            </a:r>
            <a:endParaRPr lang="en-US" sz="19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419578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Macrominerales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“Take home messages”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arcador de contenido 9"/>
          <p:cNvSpPr>
            <a:spLocks noGrp="1"/>
          </p:cNvSpPr>
          <p:nvPr>
            <p:ph idx="1"/>
          </p:nvPr>
        </p:nvSpPr>
        <p:spPr>
          <a:xfrm>
            <a:off x="685800" y="1149350"/>
            <a:ext cx="8156050" cy="3600450"/>
          </a:xfrm>
        </p:spPr>
        <p:txBody>
          <a:bodyPr>
            <a:noAutofit/>
          </a:bodyPr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Calcio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total: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Mejor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formular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con Ca dig.?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Evitar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4,0 % Ca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cualquier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caso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Ca ⇒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necesidades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P y  CD del Ca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Fósforo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necesario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formular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con P digestible,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prececal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Valores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utilizados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campo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parecen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muy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altos!!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 dig.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&lt; 0,36 % a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cualquier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edad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1171767" lvl="3" indent="-285739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25000"/>
              <a:tabLst>
                <a:tab pos="771494" algn="l"/>
                <a:tab pos="3937240" algn="l"/>
              </a:tabLst>
              <a:defRPr/>
            </a:pPr>
            <a:r>
              <a:rPr lang="en-US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 </a:t>
            </a:r>
            <a:r>
              <a:rPr lang="en-US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viejas</a:t>
            </a:r>
            <a:r>
              <a:rPr lang="en-US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(&lt; 0,25% P </a:t>
            </a:r>
            <a:r>
              <a:rPr lang="en-US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dig.)</a:t>
            </a:r>
            <a:endParaRPr lang="en-US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Menores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necesidades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suelo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(?)</a:t>
            </a:r>
            <a:endParaRPr lang="en-US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Electrolitos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endParaRPr lang="en-US" altLang="es-E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Revisar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valorar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la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ecuación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altLang="es-E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uso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(Na</a:t>
            </a:r>
            <a:r>
              <a:rPr lang="en-US" altLang="es-E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+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+ K</a:t>
            </a:r>
            <a:r>
              <a:rPr lang="en-US" altLang="es-E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+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- Cl</a:t>
            </a:r>
            <a:r>
              <a:rPr lang="en-US" altLang="es-E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-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Qué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valores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6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utilizamos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para Na</a:t>
            </a:r>
            <a:r>
              <a:rPr lang="en-U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+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K</a:t>
            </a:r>
            <a:r>
              <a:rPr lang="en-U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+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Cl</a:t>
            </a:r>
            <a:r>
              <a:rPr lang="en-U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-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? (y </a:t>
            </a:r>
            <a:r>
              <a:rPr lang="en-U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SO</a:t>
            </a:r>
            <a:r>
              <a:rPr lang="en-US" sz="1600" baseline="-25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4</a:t>
            </a:r>
            <a:r>
              <a:rPr lang="en-US" altLang="es-ES" sz="1600" baseline="30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-</a:t>
            </a:r>
            <a:r>
              <a:rPr lang="en-US" altLang="es-ES" sz="16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?)</a:t>
            </a: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00B050"/>
              </a:buClr>
              <a:buSzPct val="125000"/>
              <a:tabLst>
                <a:tab pos="771525" algn="l"/>
                <a:tab pos="3937397" algn="l"/>
              </a:tabLst>
              <a:defRPr/>
            </a:pPr>
            <a:endParaRPr lang="en-US" sz="16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59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nutricionales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Histórico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rubias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pre-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pico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780996" y="4077872"/>
            <a:ext cx="5399107" cy="1097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72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recomendado en 2026 a mantener en aves &gt; 85 % puesta</a:t>
            </a:r>
          </a:p>
          <a:p>
            <a:pPr defTabSz="685772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Flechas indican valores relativos para aves &gt; 50 </a:t>
            </a:r>
            <a:r>
              <a:rPr 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772"/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 utilizar FND</a:t>
            </a:r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772"/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685772"/>
            <a:endParaRPr 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433578"/>
              </p:ext>
            </p:extLst>
          </p:nvPr>
        </p:nvGraphicFramePr>
        <p:xfrm>
          <a:off x="780997" y="1225552"/>
          <a:ext cx="7524805" cy="28523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829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53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81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89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94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28948">
                <a:tc>
                  <a:txBody>
                    <a:bodyPr/>
                    <a:lstStyle/>
                    <a:p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2008</a:t>
                      </a:r>
                    </a:p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(17-inicio)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(16-25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2026 (?)</a:t>
                      </a:r>
                    </a:p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(16-35 </a:t>
                      </a:r>
                      <a:r>
                        <a:rPr lang="es-ES" sz="170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sem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r>
                        <a:rPr lang="es-ES" sz="17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1,2</a:t>
                      </a:r>
                      <a:endParaRPr lang="es-ES" sz="1700" baseline="30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ES" sz="2300" baseline="30000" dirty="0"/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0746">
                <a:tc>
                  <a:txBody>
                    <a:bodyPr/>
                    <a:lstStyle/>
                    <a:p>
                      <a:r>
                        <a:rPr lang="es-ES" sz="17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EMA</a:t>
                      </a:r>
                      <a:r>
                        <a:rPr lang="es-ES" sz="1700" baseline="-25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kcal/kg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2.780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2.670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2.650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s-ES" sz="17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Proteína bruta,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%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16,4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17,0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s-ES" sz="17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0746">
                <a:tc>
                  <a:txBody>
                    <a:bodyPr/>
                    <a:lstStyle/>
                    <a:p>
                      <a:r>
                        <a:rPr lang="es-ES" sz="17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Lys</a:t>
                      </a:r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dig.</a:t>
                      </a:r>
                      <a:r>
                        <a:rPr lang="es-ES" sz="17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s-ES" sz="17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%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0,61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0,75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0,78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Grasa añadida, %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3,2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3,3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s-ES" sz="17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0746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Fibra 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bruta</a:t>
                      </a:r>
                      <a:r>
                        <a:rPr lang="es-ES" sz="1700" baseline="300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4,0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4,2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 lvl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=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0746">
                <a:tc>
                  <a:txBody>
                    <a:bodyPr/>
                    <a:lstStyle/>
                    <a:p>
                      <a:r>
                        <a:rPr lang="es-ES" sz="17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Calcio total, </a:t>
                      </a:r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2,85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 3,5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3,7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marL="0" marR="0" lvl="0" indent="0" algn="ctr" defTabSz="9143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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746"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 digestible, %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0,33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0,31</a:t>
                      </a:r>
                    </a:p>
                  </a:txBody>
                  <a:tcPr marL="57150" marR="57150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s-ES" sz="1700" dirty="0">
                          <a:solidFill>
                            <a:srgbClr val="7F8FA9">
                              <a:lumMod val="10000"/>
                            </a:srgb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Symbol"/>
                        </a:rPr>
                        <a:t></a:t>
                      </a:r>
                      <a:endParaRPr lang="es-ES" sz="17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7150" marR="57150" marT="28575" marB="2857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665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685800" y="696446"/>
            <a:ext cx="8036781" cy="34290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comen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satisfacer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energéticas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ajuste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perfecto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 PV al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inicio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la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puesta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determina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tamaño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del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huevo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durante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todo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el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ciclo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</a:p>
          <a:p>
            <a:pPr marL="672677" lvl="1" indent="-266690" algn="just" defTabSz="476231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Cada 100 g PV ⇒ 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0,6 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 extras de peso del huevo</a:t>
            </a:r>
            <a:endParaRPr lang="en-US" sz="21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necesitan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PB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sino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AA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digestibles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Evitar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excesos</a:t>
            </a:r>
            <a:r>
              <a:rPr lang="en-US" sz="21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1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proteína</a:t>
            </a:r>
            <a:endParaRPr lang="en-US" sz="21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 a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considerar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aumentar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huevo es el AA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limitante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necesariamente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US" sz="2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Met+Cys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alternativos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Problemática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nutricional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arcador de contenido 9"/>
          <p:cNvSpPr>
            <a:spLocks noGrp="1"/>
          </p:cNvSpPr>
          <p:nvPr>
            <p:ph idx="1"/>
          </p:nvPr>
        </p:nvSpPr>
        <p:spPr>
          <a:xfrm>
            <a:off x="685800" y="1174640"/>
            <a:ext cx="7352969" cy="360045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El </a:t>
            </a:r>
            <a:r>
              <a:rPr lang="es-E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alimento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no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está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enfrente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la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gallina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Las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se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entretienen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⇒ </a:t>
            </a:r>
            <a:r>
              <a:rPr lang="en-US" sz="19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 </a:t>
            </a:r>
            <a:r>
              <a:rPr lang="en-US" sz="19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Consumo</a:t>
            </a:r>
            <a:r>
              <a:rPr lang="en-US" sz="19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mueven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⇒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Necesidades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en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EM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⇒ 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9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Consumo</a:t>
            </a:r>
            <a:endParaRPr lang="en-US" sz="195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</a:t>
            </a:r>
            <a:r>
              <a:rPr lang="es-E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onsumos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variables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⇒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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Uniformidad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Gallinas “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viajeras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vs. “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caseras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s-ES" sz="19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Problemas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: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verano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invierno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Difícil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ajustar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relación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</a:t>
            </a:r>
            <a:r>
              <a:rPr lang="en-US" sz="1950" baseline="-25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AA ⇒ </a:t>
            </a:r>
          </a:p>
          <a:p>
            <a:pPr marL="672677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r>
              <a:rPr lang="el-GR" sz="1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Márgenes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seguridad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⇒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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costes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</p:txBody>
      </p:sp>
      <p:pic>
        <p:nvPicPr>
          <p:cNvPr id="6" name="Picture 2" descr="Resultado de imagen de galli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387" y="1610962"/>
            <a:ext cx="1745627" cy="19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75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5799" y="810332"/>
            <a:ext cx="8084489" cy="323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 marL="487363" indent="-487363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312738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Genética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sanidad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manejo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nutrición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combinación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son claves para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la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producción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mínimo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coste</a:t>
            </a:r>
            <a:endParaRPr lang="en-US" altLang="es-ES" sz="23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alimentación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puede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derrotar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mal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manejo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la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genética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clave para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reducir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coste</a:t>
            </a:r>
            <a:endParaRPr lang="en-US" altLang="es-ES" sz="23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Cambios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lógicos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razonables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tienen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posibilidad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correctos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cambios</a:t>
            </a:r>
            <a:r>
              <a:rPr lang="en-US" altLang="es-ES" sz="23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sin </a:t>
            </a:r>
            <a:r>
              <a:rPr lang="en-US" altLang="es-ES" sz="23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sentido</a:t>
            </a:r>
            <a:endParaRPr lang="en-US" altLang="es-ES" sz="23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861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685800" y="771525"/>
            <a:ext cx="8044732" cy="3429000"/>
          </a:xfrm>
        </p:spPr>
        <p:txBody>
          <a:bodyPr>
            <a:noAutofit/>
          </a:bodyPr>
          <a:lstStyle/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necesita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mínimo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ácido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linoleico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maximizar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tamaño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huevo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(&lt; 1,2 % ?). Una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vez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cumple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grasa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añadida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el factor clave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iveles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adecuados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fibra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insoluble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mejoran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comportamiento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la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calidad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las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excretas</a:t>
            </a:r>
            <a:endParaRPr lang="en-US" sz="20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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orcentajes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altos de CaCO3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grueso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(≥ 2 mm; 80 %)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mejoran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textura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pienso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el CD del Ca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son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probablemente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inferiores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niveles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actuals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utilizados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especialmente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aves</a:t>
            </a:r>
            <a:r>
              <a:rPr lang="en-US" sz="200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viejas</a:t>
            </a:r>
            <a:endParaRPr lang="en-US" sz="200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627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Recomendaciones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prácticas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Técnicos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avicultura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5800" y="1150787"/>
            <a:ext cx="8018884" cy="362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866" tIns="33338" rIns="67866" bIns="33338">
            <a:spAutoFit/>
          </a:bodyPr>
          <a:lstStyle>
            <a:lvl1pPr marL="487363" indent="-487363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1pPr>
            <a:lvl2pPr marL="990600" indent="-312738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4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Cuidar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tiempos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8904" lvl="1" indent="-3429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+mj-lt"/>
              <a:buAutoNum type="alphaUcPeriod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Entender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filosofía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“</a:t>
            </a:r>
            <a:r>
              <a:rPr lang="en-US" altLang="es-ES" sz="2000" b="1" dirty="0" err="1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genética</a:t>
            </a:r>
            <a:r>
              <a:rPr lang="en-US" altLang="es-ES" sz="2000" b="1" dirty="0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  <a:p>
            <a:pPr marL="748904" lvl="1" indent="-3429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+mj-lt"/>
              <a:buAutoNum type="alphaUcPeriod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err="1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Introducir</a:t>
            </a:r>
            <a:r>
              <a:rPr lang="en-US" altLang="es-ES" sz="2000" b="1" dirty="0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“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manejo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altLang="es-ES" sz="2000" b="1" dirty="0" err="1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necesarios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8904" lvl="1" indent="-3429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+mj-lt"/>
              <a:buAutoNum type="alphaUcPeriod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err="1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Aplicar</a:t>
            </a:r>
            <a:r>
              <a:rPr lang="en-US" altLang="es-ES" sz="2000" b="1" dirty="0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alimentación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lógico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adecuado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mínimo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coste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8904" lvl="1" indent="-3429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+mj-lt"/>
              <a:buAutoNum type="alphaUcPeriod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 smtClean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márgenes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seguridad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caros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necesarios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Cuestiones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sociales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serán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vez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importantes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La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producción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de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huevos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en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jaulas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altLang="es-ES" sz="20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disminuirá</a:t>
            </a:r>
            <a:r>
              <a:rPr lang="en-US" altLang="es-ES" sz="20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!!</a:t>
            </a:r>
            <a:endParaRPr lang="en-US" altLang="es-ES" sz="20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447" y="270162"/>
            <a:ext cx="2354237" cy="13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92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llitos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527" y="215901"/>
            <a:ext cx="6344489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8"/>
          <p:cNvSpPr txBox="1">
            <a:spLocks/>
          </p:cNvSpPr>
          <p:nvPr/>
        </p:nvSpPr>
        <p:spPr>
          <a:xfrm>
            <a:off x="6265628" y="4381169"/>
            <a:ext cx="2605388" cy="565482"/>
          </a:xfrm>
          <a:prstGeom prst="rect">
            <a:avLst/>
          </a:prstGeom>
        </p:spPr>
        <p:txBody>
          <a:bodyPr vert="horz" lIns="57150" tIns="28575" rIns="57150" bIns="28575" rtlCol="0">
            <a:noAutofit/>
          </a:bodyPr>
          <a:lstStyle>
            <a:lvl1pPr marL="411480" indent="-274320" algn="l" defTabSz="109728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8096" indent="-274320" algn="l" defTabSz="109728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7008" indent="-274320" algn="l" defTabSz="109728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192" indent="-274320" algn="l" defTabSz="109728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5376" indent="-274320" algn="l" defTabSz="109728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8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84832" indent="-219456" algn="l" defTabSz="109728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8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4288" indent="-219456" algn="l" defTabSz="109728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23744" indent="-219456" algn="l" defTabSz="109728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219456" algn="l" defTabSz="109728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1" indent="0" fontAlgn="base">
              <a:lnSpc>
                <a:spcPct val="95000"/>
              </a:lnSpc>
              <a:spcAft>
                <a:spcPct val="0"/>
              </a:spcAft>
              <a:buClr>
                <a:srgbClr val="99CB38"/>
              </a:buClr>
              <a:buNone/>
              <a:defRPr/>
            </a:pP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Preguntas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4888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Ca, P y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fitasas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Consideraciones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prácticas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149351"/>
            <a:ext cx="6286896" cy="392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326" tIns="29633" rIns="60326" bIns="29633">
            <a:spAutoFit/>
          </a:bodyPr>
          <a:lstStyle>
            <a:lvl1pPr marL="342900" indent="-342900" defTabSz="7620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55600" indent="-355600" defTabSz="7620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00113" indent="-368300" defTabSz="762000">
              <a:spcBef>
                <a:spcPct val="20000"/>
              </a:spcBef>
              <a:buClr>
                <a:srgbClr val="7F8FA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355600" defTabSz="762000">
              <a:spcBef>
                <a:spcPct val="20000"/>
              </a:spcBef>
              <a:buClr>
                <a:srgbClr val="4A66AC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5AA2AE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Pollitas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&lt; 10 </a:t>
            </a: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altLang="es-ES" sz="15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1,0 % Ca y 0,32 % P dig.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Pollitas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, 16-18 </a:t>
            </a: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sem</a:t>
            </a:r>
            <a:endParaRPr lang="en-US" altLang="es-ES" sz="15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3,5 % Ca y 0,34 % P dig.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2.5 % Ca?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 a 85 </a:t>
            </a: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(?)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3,7 ⇾ 4,0 % Ca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0,32 ⇾ 0,25 % P dig.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Controlar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la </a:t>
            </a: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relación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entre P y Ca dig.</a:t>
            </a:r>
          </a:p>
          <a:p>
            <a:pPr marL="266690" lvl="1" indent="-266690" algn="just" defTabSz="571478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240" algn="l"/>
              </a:tabLst>
              <a:defRPr/>
            </a:pP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Reproductoras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b</a:t>
            </a: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roilers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, 22 a 60 </a:t>
            </a:r>
            <a:r>
              <a:rPr lang="en-US" altLang="es-ES" sz="1500" b="1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sem</a:t>
            </a:r>
            <a:endParaRPr lang="en-US" altLang="es-ES" sz="15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3,25 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⇾ 3,4 % Ca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0,28 </a:t>
            </a:r>
            <a:r>
              <a:rPr lang="en-US" altLang="es-ES" sz="1500" b="1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⇾ 0,27 % P dig.</a:t>
            </a:r>
            <a:endParaRPr lang="en-US" altLang="es-ES" sz="15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  <a:p>
            <a:pPr marL="732206" lvl="1" indent="-223829" algn="just" defTabSz="571478" eaLnBrk="0" fontAlgn="base" hangingPunct="0">
              <a:lnSpc>
                <a:spcPts val="2312"/>
              </a:lnSpc>
              <a:spcBef>
                <a:spcPct val="0"/>
              </a:spcBef>
              <a:spcAft>
                <a:spcPct val="0"/>
              </a:spcAft>
              <a:buClr>
                <a:srgbClr val="5AA2AE">
                  <a:lumMod val="50000"/>
                </a:srgbClr>
              </a:buClr>
              <a:buSzPct val="115000"/>
              <a:buFont typeface="Wingdings" pitchFamily="2" charset="2"/>
              <a:buChar char="û"/>
              <a:tabLst>
                <a:tab pos="771494" algn="l"/>
                <a:tab pos="3937240" algn="l"/>
              </a:tabLst>
              <a:defRPr/>
            </a:pPr>
            <a:endParaRPr lang="en-US" altLang="es-ES" sz="1500" b="1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7" name="Image 3" descr="pollitas-avicultura-4-300x3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244" y="358343"/>
            <a:ext cx="1934008" cy="1934008"/>
          </a:xfrm>
          <a:prstGeom prst="rect">
            <a:avLst/>
          </a:prstGeom>
        </p:spPr>
      </p:pic>
      <p:pic>
        <p:nvPicPr>
          <p:cNvPr id="9" name="Picture 2" descr="Gallina PLYMOUTH ROCK o barrada - Características, alimentación, cuidados y  curiosidades (con FOTOS)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7080" r="74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34" r="24907"/>
          <a:stretch/>
        </p:blipFill>
        <p:spPr bwMode="auto">
          <a:xfrm>
            <a:off x="7108467" y="2411861"/>
            <a:ext cx="1497786" cy="230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46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Emplume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Necesidades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energéticas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Consumo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pienso</a:t>
            </a:r>
            <a:r>
              <a:rPr lang="en-US" baseline="30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g/d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75107637"/>
                  </p:ext>
                </p:extLst>
              </p:nvPr>
            </p:nvGraphicFramePr>
            <p:xfrm>
              <a:off x="794299" y="1314109"/>
              <a:ext cx="7634082" cy="2772858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988991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1354390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1354390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1354390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  <a:gridCol w="1581921">
                      <a:extLst>
                        <a:ext uri="{9D8B030D-6E8A-4147-A177-3AD203B41FA5}">
                          <a16:colId xmlns="" xmlns:a16="http://schemas.microsoft.com/office/drawing/2014/main" val="20004"/>
                        </a:ext>
                      </a:extLst>
                    </a:gridCol>
                  </a:tblGrid>
                  <a:tr h="462143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Temperatura</a:t>
                          </a:r>
                        </a:p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s-ES" sz="22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s-ES" sz="2200" b="1" dirty="0" err="1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C</a:t>
                          </a:r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)</a:t>
                          </a:r>
                        </a:p>
                      </a:txBody>
                      <a:tcPr marL="68580" marR="68580" marT="34290" marB="34290" anchor="ctr"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Emplume, %</a:t>
                          </a:r>
                        </a:p>
                      </a:txBody>
                      <a:tcPr marL="68580" marR="68580" marT="34290" marB="34290" anchor="ctr"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ES" sz="2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ES" sz="20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Promedio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462143">
                    <a:tc vMerge="1">
                      <a:txBody>
                        <a:bodyPr/>
                        <a:lstStyle/>
                        <a:p>
                          <a:pPr algn="ctr"/>
                          <a:endParaRPr lang="es-ES" sz="20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100</a:t>
                          </a:r>
                        </a:p>
                      </a:txBody>
                      <a:tcPr marL="68580" marR="68580" marT="34290" marB="34290"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50</a:t>
                          </a:r>
                        </a:p>
                      </a:txBody>
                      <a:tcPr marL="68580" marR="68580" marT="34290" marB="3429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0</a:t>
                          </a:r>
                        </a:p>
                      </a:txBody>
                      <a:tcPr marL="68580" marR="68580" marT="34290" marB="34290"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sz="20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12,8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108</a:t>
                          </a:r>
                        </a:p>
                      </a:txBody>
                      <a:tcPr marL="68580" marR="68580" marT="34290" marB="34290" anchor="ctr"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128</a:t>
                          </a:r>
                        </a:p>
                      </a:txBody>
                      <a:tcPr marL="68580" marR="68580" marT="34290" marB="34290" anchor="ctr"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147</a:t>
                          </a:r>
                        </a:p>
                      </a:txBody>
                      <a:tcPr marL="68580" marR="68580" marT="34290" marB="34290" anchor="ctr"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128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23,9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115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33,9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solidFill>
                                <a:srgbClr val="00B05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82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91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90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Promedio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22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Marcador de contenido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75107637"/>
                  </p:ext>
                </p:extLst>
              </p:nvPr>
            </p:nvGraphicFramePr>
            <p:xfrm>
              <a:off x="794299" y="1314109"/>
              <a:ext cx="7634082" cy="2772858"/>
            </p:xfrm>
            <a:graphic>
              <a:graphicData uri="http://schemas.openxmlformats.org/drawingml/2006/table">
                <a:tbl>
                  <a:tblPr firstRow="1" bandRow="1">
                    <a:tableStyleId>{0E3FDE45-AF77-4B5C-9715-49D594BDF05E}</a:tableStyleId>
                  </a:tblPr>
                  <a:tblGrid>
                    <a:gridCol w="198899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135439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135439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135439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  <a:gridCol w="158192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4"/>
                        </a:ext>
                      </a:extLst>
                    </a:gridCol>
                  </a:tblGrid>
                  <a:tr h="462143">
                    <a:tc row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 marL="68580" marR="68580" marT="34290" marB="34290" anchor="ctr">
                        <a:blipFill rotWithShape="0">
                          <a:blip r:embed="rId2"/>
                          <a:stretch>
                            <a:fillRect t="-1316" r="-284663" b="-211842"/>
                          </a:stretch>
                        </a:blip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Emplume, %</a:t>
                          </a:r>
                        </a:p>
                      </a:txBody>
                      <a:tcPr marL="68580" marR="68580" marT="34290" marB="34290" anchor="ctr"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ES" sz="2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s-ES" sz="200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Promedio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462143">
                    <a:tc vMerge="1">
                      <a:txBody>
                        <a:bodyPr/>
                        <a:lstStyle/>
                        <a:p>
                          <a:pPr algn="ctr"/>
                          <a:endParaRPr lang="es-ES" sz="20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100</a:t>
                          </a:r>
                        </a:p>
                      </a:txBody>
                      <a:tcPr marL="68580" marR="68580" marT="34290" marB="34290" anchor="ctr">
                        <a:lnL w="12700" cmpd="sng"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50</a:t>
                          </a:r>
                        </a:p>
                      </a:txBody>
                      <a:tcPr marL="68580" marR="68580" marT="34290" marB="3429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1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0</a:t>
                          </a:r>
                        </a:p>
                      </a:txBody>
                      <a:tcPr marL="68580" marR="68580" marT="34290" marB="34290" anchor="ctr">
                        <a:lnL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s-ES" sz="2000" b="1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12,8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108</a:t>
                          </a:r>
                        </a:p>
                      </a:txBody>
                      <a:tcPr marL="68580" marR="68580" marT="34290" marB="34290" anchor="ctr"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128</a:t>
                          </a:r>
                        </a:p>
                      </a:txBody>
                      <a:tcPr marL="68580" marR="68580" marT="34290" marB="34290" anchor="ctr"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solidFill>
                                <a:srgbClr val="FF000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147</a:t>
                          </a:r>
                        </a:p>
                      </a:txBody>
                      <a:tcPr marL="68580" marR="68580" marT="34290" marB="34290" anchor="ctr">
                        <a:lnT w="12700" cap="flat" cmpd="sng" algn="ctr">
                          <a:solidFill>
                            <a:schemeClr val="accent2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128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23,9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105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115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33,9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solidFill>
                                <a:srgbClr val="00B050"/>
                              </a:solidFill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82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91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99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90</a:t>
                          </a: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4621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b="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Promedio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98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110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2200" dirty="0">
                              <a:latin typeface="Tahoma" panose="020B0604030504040204" pitchFamily="34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a:t>124</a:t>
                          </a:r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s-ES" sz="2200" dirty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endParaRPr>
                        </a:p>
                      </a:txBody>
                      <a:tcPr marL="68580" marR="68580" marT="34290" marB="3429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uadroTexto 7"/>
          <p:cNvSpPr txBox="1"/>
          <p:nvPr/>
        </p:nvSpPr>
        <p:spPr>
          <a:xfrm>
            <a:off x="794299" y="4086968"/>
            <a:ext cx="7634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Gallinas SCWL	                              		                  </a:t>
            </a:r>
            <a:r>
              <a:rPr lang="es-ES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      </a:t>
            </a:r>
            <a:r>
              <a:rPr lang="es-ES" sz="1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Peguri</a:t>
            </a:r>
            <a:r>
              <a:rPr lang="es-ES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Coon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1993</a:t>
            </a:r>
            <a:endParaRPr lang="es-ES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70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Corte de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picos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Ponedoras</a:t>
            </a:r>
            <a:r>
              <a:rPr lang="en-US" baseline="30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22 a 45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93927"/>
              </p:ext>
            </p:extLst>
          </p:nvPr>
        </p:nvGraphicFramePr>
        <p:xfrm>
          <a:off x="795130" y="1266516"/>
          <a:ext cx="7673010" cy="261494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646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408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67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93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0009">
                <a:tc>
                  <a:txBody>
                    <a:bodyPr/>
                    <a:lstStyle/>
                    <a:p>
                      <a:endParaRPr lang="es-E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</a:t>
                      </a:r>
                      <a:r>
                        <a:rPr lang="es-ES" sz="21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s-E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</a:t>
                      </a:r>
                      <a:r>
                        <a:rPr lang="es-ES" sz="2100" baseline="30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s-ES" sz="2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≤</a:t>
                      </a:r>
                      <a:endParaRPr lang="es-E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0231">
                <a:tc>
                  <a:txBody>
                    <a:bodyPr/>
                    <a:lstStyle/>
                    <a:p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Consumo pienso, g/d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111,5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113,5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.06</a:t>
                      </a:r>
                      <a:endParaRPr lang="es-ES" sz="2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0231">
                <a:tc>
                  <a:txBody>
                    <a:bodyPr/>
                    <a:lstStyle/>
                    <a:p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Producción huevo, 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97,8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0009">
                <a:tc>
                  <a:txBody>
                    <a:bodyPr/>
                    <a:lstStyle/>
                    <a:p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Peso huevo, 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60,2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0009">
                <a:tc>
                  <a:txBody>
                    <a:bodyPr/>
                    <a:lstStyle/>
                    <a:p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Masa huevo, g/d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58,9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0009">
                <a:tc>
                  <a:txBody>
                    <a:bodyPr/>
                    <a:lstStyle/>
                    <a:p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 conversión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795130" y="3881458"/>
            <a:ext cx="4890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gallinas individuales por tratamiento</a:t>
            </a:r>
          </a:p>
          <a:p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Infrarrojos en incubadora</a:t>
            </a:r>
          </a:p>
          <a:p>
            <a:r>
              <a:rPr lang="es-ES" sz="1400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Principalmente relacionado con el desperdicio de pienso</a:t>
            </a:r>
            <a:endParaRPr lang="es-ES" sz="1400" baseline="30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48328" y="3881458"/>
            <a:ext cx="3613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Ben-</a:t>
            </a:r>
            <a:r>
              <a:rPr lang="es-ES" sz="1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Mabrouk</a:t>
            </a:r>
            <a:r>
              <a:rPr lang="es-E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al., 2024</a:t>
            </a:r>
          </a:p>
        </p:txBody>
      </p:sp>
    </p:spTree>
    <p:extLst>
      <p:ext uri="{BB962C8B-B14F-4D97-AF65-F5344CB8AC3E}">
        <p14:creationId xmlns:p14="http://schemas.microsoft.com/office/powerpoint/2010/main" val="391075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8"/>
          <p:cNvSpPr txBox="1">
            <a:spLocks/>
          </p:cNvSpPr>
          <p:nvPr/>
        </p:nvSpPr>
        <p:spPr>
          <a:xfrm>
            <a:off x="685800" y="238832"/>
            <a:ext cx="7620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rgbClr val="F3931F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fontAlgn="base">
              <a:lnSpc>
                <a:spcPct val="95000"/>
              </a:lnSpc>
              <a:spcAft>
                <a:spcPct val="0"/>
              </a:spcAft>
              <a:defRPr/>
            </a:pP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Mortalidad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puesta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Procesos</a:t>
            </a:r>
            <a:r>
              <a:rPr lang="en-US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n-US" dirty="0" err="1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infecciosos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627" y="103338"/>
            <a:ext cx="2377469" cy="2377469"/>
          </a:xfrm>
          <a:prstGeom prst="rect">
            <a:avLst/>
          </a:prstGeom>
        </p:spPr>
      </p:pic>
      <p:sp>
        <p:nvSpPr>
          <p:cNvPr id="8" name="Marcador de contenido 9"/>
          <p:cNvSpPr>
            <a:spLocks noGrp="1"/>
          </p:cNvSpPr>
          <p:nvPr>
            <p:ph idx="1"/>
          </p:nvPr>
        </p:nvSpPr>
        <p:spPr>
          <a:xfrm>
            <a:off x="685799" y="1168400"/>
            <a:ext cx="8100391" cy="3600450"/>
          </a:xfrm>
        </p:spPr>
        <p:txBody>
          <a:bodyPr>
            <a:noAutofit/>
          </a:bodyPr>
          <a:lstStyle/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Picaje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y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canibalismo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Estrés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y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alimentación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Problemática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hepática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⇒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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Exceso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“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trabajo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” </a:t>
            </a: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Obesidad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y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prolapsos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Manejo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inadecuado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las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Programa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alimentación</a:t>
            </a:r>
            <a:endParaRPr lang="en-US" sz="1950" dirty="0">
              <a:solidFill>
                <a:srgbClr val="7F8FA9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66700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Wingdings" pitchFamily="2" charset="2"/>
              <a:buChar char="ü"/>
              <a:tabLst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Problemas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bienestar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animal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Aglomeraciones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con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asfixia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aves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rubias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)</a:t>
            </a:r>
          </a:p>
          <a:p>
            <a:pPr marL="672704" lvl="1" indent="-266700" algn="just" defTabSz="571500" eaLnBrk="0" fontAlgn="base" hangingPunct="0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>
                <a:srgbClr val="F3931F"/>
              </a:buClr>
              <a:buSzPct val="125000"/>
              <a:buFont typeface="Wingdings" pitchFamily="2" charset="2"/>
              <a:buChar char="û"/>
              <a:tabLst>
                <a:tab pos="771525" algn="l"/>
                <a:tab pos="3937397" algn="l"/>
              </a:tabLst>
              <a:defRPr/>
            </a:pP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Lesiones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de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quilla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impactaciones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950" dirty="0" err="1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digestivas</a:t>
            </a:r>
            <a:r>
              <a:rPr lang="en-US" sz="1950" dirty="0">
                <a:solidFill>
                  <a:srgbClr val="7F8FA9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6039828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-ponente-aviForum-Puesta-26" id="{E8CC856E-38F4-44F0-8223-1C9B1091BDD4}" vid="{E53E89A4-9C67-4E22-968F-B34AF218464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8af69-8f15-41d9-89d3-1a154c96f5bc">
      <Terms xmlns="http://schemas.microsoft.com/office/infopath/2007/PartnerControls"/>
    </lcf76f155ced4ddcb4097134ff3c332f>
    <TaxCatchAll xmlns="5bc2244b-98d5-449f-acb1-149a4c020d3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82546972D5B1244BB0DE647BCD5B279" ma:contentTypeVersion="14" ma:contentTypeDescription="Crear nuevo documento." ma:contentTypeScope="" ma:versionID="acbc6ab5cc907e390411c9623797113e">
  <xsd:schema xmlns:xsd="http://www.w3.org/2001/XMLSchema" xmlns:xs="http://www.w3.org/2001/XMLSchema" xmlns:p="http://schemas.microsoft.com/office/2006/metadata/properties" xmlns:ns2="7668af69-8f15-41d9-89d3-1a154c96f5bc" xmlns:ns3="5bc2244b-98d5-449f-acb1-149a4c020d3c" targetNamespace="http://schemas.microsoft.com/office/2006/metadata/properties" ma:root="true" ma:fieldsID="fdae2105992aea22b6bcfc6e26e17bab" ns2:_="" ns3:_="">
    <xsd:import namespace="7668af69-8f15-41d9-89d3-1a154c96f5bc"/>
    <xsd:import namespace="5bc2244b-98d5-449f-acb1-149a4c020d3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8af69-8f15-41d9-89d3-1a154c96f5b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7602555a-24cc-4f05-89f9-e1b9a7701d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2244b-98d5-449f-acb1-149a4c020d3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3c3bb17-4514-41f1-bbc2-8254160a02c8}" ma:internalName="TaxCatchAll" ma:showField="CatchAllData" ma:web="5bc2244b-98d5-449f-acb1-149a4c020d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ABB657-CB96-41DB-A8F1-F98EADA2FB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5360A9-74FF-4EF5-91D0-BF7F56C6FEEC}">
  <ds:schemaRefs>
    <ds:schemaRef ds:uri="http://purl.org/dc/terms/"/>
    <ds:schemaRef ds:uri="5bc2244b-98d5-449f-acb1-149a4c020d3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7668af69-8f15-41d9-89d3-1a154c96f5b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A12392A-4A23-460D-9197-F81EC294F1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68af69-8f15-41d9-89d3-1a154c96f5bc"/>
    <ds:schemaRef ds:uri="5bc2244b-98d5-449f-acb1-149a4c020d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PPT-ponente-aviForum-Puesta-26 (2) (4)</Template>
  <TotalTime>183</TotalTime>
  <Words>3970</Words>
  <Application>Microsoft Office PowerPoint</Application>
  <PresentationFormat>Presentación en pantalla (16:9)</PresentationFormat>
  <Paragraphs>1153</Paragraphs>
  <Slides>64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9" baseType="lpstr">
      <vt:lpstr>Gotham Narrow Medium</vt:lpstr>
      <vt:lpstr>Symbol</vt:lpstr>
      <vt:lpstr>Wingdings 3</vt:lpstr>
      <vt:lpstr>Cambria Math</vt:lpstr>
      <vt:lpstr>Tahoma</vt:lpstr>
      <vt:lpstr>Calibri</vt:lpstr>
      <vt:lpstr>Gotham Narrow</vt:lpstr>
      <vt:lpstr>Gotham Narrow Book</vt:lpstr>
      <vt:lpstr>Poppins</vt:lpstr>
      <vt:lpstr>Comic Sans MS</vt:lpstr>
      <vt:lpstr>Arial</vt:lpstr>
      <vt:lpstr>Open Sans</vt:lpstr>
      <vt:lpstr>Wingdings</vt:lpstr>
      <vt:lpstr>Gotham Narrow Bold</vt:lpstr>
      <vt:lpstr>Tema de Office</vt:lpstr>
      <vt:lpstr>Estrategias nutricionales en aves de postura. La alimentación del futuro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Sara</dc:creator>
  <cp:lastModifiedBy>Sara</cp:lastModifiedBy>
  <cp:revision>20</cp:revision>
  <dcterms:created xsi:type="dcterms:W3CDTF">2026-02-10T12:41:55Z</dcterms:created>
  <dcterms:modified xsi:type="dcterms:W3CDTF">2026-02-11T09:42:03Z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0x010100182546972D5B1244BB0DE647BCD5B279</vt:lpwstr>
  </property>
</Properties>
</file>