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sldIdLst>
    <p:sldId id="274" r:id="rId5"/>
    <p:sldId id="281" r:id="rId6"/>
    <p:sldId id="275" r:id="rId7"/>
    <p:sldId id="277" r:id="rId8"/>
    <p:sldId id="278" r:id="rId9"/>
    <p:sldId id="280" r:id="rId10"/>
    <p:sldId id="279" r:id="rId11"/>
    <p:sldId id="276" r:id="rId12"/>
    <p:sldId id="256" r:id="rId1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320"/>
    <a:srgbClr val="F3931F"/>
    <a:srgbClr val="FF7F52"/>
    <a:srgbClr val="70122A"/>
    <a:srgbClr val="008582"/>
    <a:srgbClr val="4D337E"/>
    <a:srgbClr val="1F4081"/>
    <a:srgbClr val="F8C53B"/>
    <a:srgbClr val="67C3D0"/>
    <a:srgbClr val="67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4E3DF-D90C-4666-8DF6-B90B4C3E321D}" v="8" dt="2024-07-10T09:29:33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5"/>
  </p:normalViewPr>
  <p:slideViewPr>
    <p:cSldViewPr snapToGrid="0" snapToObjects="1">
      <p:cViewPr varScale="1">
        <p:scale>
          <a:sx n="98" d="100"/>
          <a:sy n="98" d="100"/>
        </p:scale>
        <p:origin x="276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07862" y="1759620"/>
            <a:ext cx="4408565" cy="14325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407862" y="3537511"/>
            <a:ext cx="4408565" cy="11918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5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873FFB-E4B3-C559-4B4F-7A174D8AD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888" y="500"/>
            <a:ext cx="9142223" cy="5142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66230" y="2384531"/>
            <a:ext cx="6393594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166229" y="1318770"/>
            <a:ext cx="639359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8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7D20DB1-6AEC-A370-99AD-2849812BA2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ECFB222-0667-6EB0-EF30-B70E31A49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8641" y="2513384"/>
            <a:ext cx="5103755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C1A995-04C9-0D44-19FA-30F478CA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1" y="1286163"/>
            <a:ext cx="5943546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1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D58366-9997-40F0-C897-3EEFEEF3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E858C2FB-7CEB-1F4D-91F7-72E7427D7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47" y="948670"/>
            <a:ext cx="4994481" cy="1688624"/>
          </a:xfrm>
          <a:prstGeom prst="rect">
            <a:avLst/>
          </a:prstGeom>
        </p:spPr>
        <p:txBody>
          <a:bodyPr/>
          <a:lstStyle>
            <a:lvl1pPr>
              <a:defRPr sz="3600" b="1" i="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1703603-A999-C048-A80F-B079E8F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848" y="2798202"/>
            <a:ext cx="4994480" cy="1575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01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0" r:id="rId3"/>
    <p:sldLayoutId id="2147483661" r:id="rId4"/>
    <p:sldLayoutId id="2147483662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Narrow Bold"/>
          <a:ea typeface="+mj-ea"/>
          <a:cs typeface="Gotham Narrow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Gotham Narrow Book"/>
          <a:ea typeface="+mn-ea"/>
          <a:cs typeface="Gotham Narrow Book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862" y="2017627"/>
            <a:ext cx="6090215" cy="1432500"/>
          </a:xfrm>
        </p:spPr>
        <p:txBody>
          <a:bodyPr/>
          <a:lstStyle/>
          <a:p>
            <a:r>
              <a:rPr lang="es-ES" b="1" i="0" u="none" strike="noStrike" baseline="0" dirty="0">
                <a:solidFill>
                  <a:srgbClr val="FFC000"/>
                </a:solidFill>
                <a:latin typeface="Graphie-Bold"/>
              </a:rPr>
              <a:t>Bienestar animal, </a:t>
            </a:r>
            <a:r>
              <a:rPr lang="es-ES" b="0" i="0" u="none" strike="noStrike" baseline="0" dirty="0">
                <a:solidFill>
                  <a:srgbClr val="FFC000"/>
                </a:solidFill>
                <a:latin typeface="Graphie-Book"/>
              </a:rPr>
              <a:t>entre la ciencia,</a:t>
            </a:r>
            <a:br>
              <a:rPr lang="es-ES" b="0" i="0" u="none" strike="noStrike" baseline="0" dirty="0">
                <a:solidFill>
                  <a:srgbClr val="FFC000"/>
                </a:solidFill>
                <a:latin typeface="Graphie-Book"/>
              </a:rPr>
            </a:br>
            <a:r>
              <a:rPr lang="es-ES" b="0" i="0" u="none" strike="noStrike" baseline="0" dirty="0">
                <a:solidFill>
                  <a:srgbClr val="FFC000"/>
                </a:solidFill>
                <a:latin typeface="Graphie-Book"/>
              </a:rPr>
              <a:t>la ética y el futuro de la producción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62" y="3450127"/>
            <a:ext cx="4408565" cy="1191801"/>
          </a:xfrm>
        </p:spPr>
        <p:txBody>
          <a:bodyPr/>
          <a:lstStyle/>
          <a:p>
            <a:r>
              <a:rPr lang="es-ES" sz="2000" b="1" dirty="0"/>
              <a:t>Mar Fernández Poza</a:t>
            </a:r>
          </a:p>
          <a:p>
            <a:r>
              <a:rPr lang="es-ES" sz="2000" dirty="0"/>
              <a:t>Ingeniera agrónoma</a:t>
            </a:r>
          </a:p>
          <a:p>
            <a:r>
              <a:rPr lang="es-ES" sz="2000" dirty="0"/>
              <a:t>Directora de ASEPRHU</a:t>
            </a:r>
          </a:p>
        </p:txBody>
      </p:sp>
    </p:spTree>
    <p:extLst>
      <p:ext uri="{BB962C8B-B14F-4D97-AF65-F5344CB8AC3E}">
        <p14:creationId xmlns:p14="http://schemas.microsoft.com/office/powerpoint/2010/main" val="394906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00F94-B661-3EA8-C421-FB46A8461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>
            <a:extLst>
              <a:ext uri="{FF2B5EF4-FFF2-40B4-BE49-F238E27FC236}">
                <a16:creationId xmlns:a16="http://schemas.microsoft.com/office/drawing/2014/main" id="{703CDC0C-A9FF-BB37-BE4F-CE4BF36FFFDA}"/>
              </a:ext>
            </a:extLst>
          </p:cNvPr>
          <p:cNvSpPr txBox="1">
            <a:spLocks/>
          </p:cNvSpPr>
          <p:nvPr/>
        </p:nvSpPr>
        <p:spPr>
          <a:xfrm>
            <a:off x="810831" y="58366"/>
            <a:ext cx="7912257" cy="5123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s-ES" dirty="0"/>
              <a:t>¿Qué preocupa al sector del huevo?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893A8E-7EEF-9AC5-A576-3B7FE4BEC2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72" y="421477"/>
            <a:ext cx="9299944" cy="458588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BA7B1CF-0ACB-2C8B-0620-E6804524291A}"/>
              </a:ext>
            </a:extLst>
          </p:cNvPr>
          <p:cNvSpPr txBox="1"/>
          <p:nvPr/>
        </p:nvSpPr>
        <p:spPr>
          <a:xfrm>
            <a:off x="134452" y="2248584"/>
            <a:ext cx="8712968" cy="646331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</a:rPr>
              <a:t>¡Y más sobrecostes en sistemas alternativos! </a:t>
            </a:r>
            <a:endParaRPr kumimoji="0" lang="es-E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65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>
            <a:extLst>
              <a:ext uri="{FF2B5EF4-FFF2-40B4-BE49-F238E27FC236}">
                <a16:creationId xmlns:a16="http://schemas.microsoft.com/office/drawing/2014/main" id="{8CA63598-4839-25C2-0CC7-6DD84983B329}"/>
              </a:ext>
            </a:extLst>
          </p:cNvPr>
          <p:cNvSpPr txBox="1">
            <a:spLocks/>
          </p:cNvSpPr>
          <p:nvPr/>
        </p:nvSpPr>
        <p:spPr>
          <a:xfrm>
            <a:off x="810831" y="217762"/>
            <a:ext cx="7912257" cy="5279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s-ES" dirty="0"/>
              <a:t>¿Qué preocupa al sector del huevo?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3B68CDE-A30F-A267-CA4E-E7D53BF0E250}"/>
              </a:ext>
            </a:extLst>
          </p:cNvPr>
          <p:cNvSpPr/>
          <p:nvPr/>
        </p:nvSpPr>
        <p:spPr>
          <a:xfrm>
            <a:off x="427590" y="927370"/>
            <a:ext cx="2561617" cy="1076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Sobrecostes en la producción de huevos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34F9262-B59D-60A2-F383-2ABAC35C9B20}"/>
              </a:ext>
            </a:extLst>
          </p:cNvPr>
          <p:cNvSpPr/>
          <p:nvPr/>
        </p:nvSpPr>
        <p:spPr>
          <a:xfrm>
            <a:off x="427587" y="2107528"/>
            <a:ext cx="2561617" cy="1076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Pérdida de competitividad en el mercado global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4736C66-0B3C-35BA-BE39-B8B7300BEF8A}"/>
              </a:ext>
            </a:extLst>
          </p:cNvPr>
          <p:cNvSpPr/>
          <p:nvPr/>
        </p:nvSpPr>
        <p:spPr>
          <a:xfrm>
            <a:off x="427586" y="3287686"/>
            <a:ext cx="2561617" cy="1076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Sobrecarga administrativa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1FBF189-46A5-A3EB-D630-6AA63A079C83}"/>
              </a:ext>
            </a:extLst>
          </p:cNvPr>
          <p:cNvSpPr/>
          <p:nvPr/>
        </p:nvSpPr>
        <p:spPr>
          <a:xfrm>
            <a:off x="4504765" y="1038065"/>
            <a:ext cx="4091868" cy="3275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accent4">
                    <a:lumMod val="75000"/>
                  </a:schemeClr>
                </a:solidFill>
              </a:rPr>
              <a:t>Regulaciones del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</a:rPr>
              <a:t>Modelo Europeo de Producción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</a:rPr>
              <a:t> que desincentivan el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</a:rPr>
              <a:t>relevo generacional 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</a:rPr>
              <a:t>y las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</a:rPr>
              <a:t>inversiones en modernización</a:t>
            </a:r>
            <a:r>
              <a:rPr lang="es-ES" sz="2400" dirty="0">
                <a:solidFill>
                  <a:schemeClr val="accent4">
                    <a:lumMod val="75000"/>
                  </a:schemeClr>
                </a:solidFill>
              </a:rPr>
              <a:t>, especialmente para los productores pequeños y medianos.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51E05CC2-955E-ED15-9615-411A834AD8A7}"/>
              </a:ext>
            </a:extLst>
          </p:cNvPr>
          <p:cNvSpPr/>
          <p:nvPr/>
        </p:nvSpPr>
        <p:spPr>
          <a:xfrm>
            <a:off x="3351908" y="1690844"/>
            <a:ext cx="978408" cy="1761814"/>
          </a:xfrm>
          <a:prstGeom prst="rightArrow">
            <a:avLst>
              <a:gd name="adj1" fmla="val 50000"/>
              <a:gd name="adj2" fmla="val 4931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44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77B3F-BD15-7EBB-D34E-64B762484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BC55CF1E-EA50-6631-0777-D31266F7BD27}"/>
              </a:ext>
            </a:extLst>
          </p:cNvPr>
          <p:cNvSpPr txBox="1">
            <a:spLocks/>
          </p:cNvSpPr>
          <p:nvPr/>
        </p:nvSpPr>
        <p:spPr>
          <a:xfrm>
            <a:off x="412877" y="2254286"/>
            <a:ext cx="4112058" cy="1840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sz="2000" b="1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1600" b="1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baseline="30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es-ES" sz="240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El </a:t>
            </a:r>
            <a:r>
              <a:rPr lang="es-ES" sz="2400" b="1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mercado del huevo </a:t>
            </a:r>
            <a:r>
              <a:rPr lang="es-ES" sz="240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está condicionado por: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b="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Impacto de la influenza aviar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b="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Reestructuración a sistemas alternativos a las jaulas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b="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Aumento del consumo </a:t>
            </a:r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87E0C79F-88AF-9226-0071-73FA56CF6644}"/>
              </a:ext>
            </a:extLst>
          </p:cNvPr>
          <p:cNvSpPr txBox="1">
            <a:spLocks/>
          </p:cNvSpPr>
          <p:nvPr/>
        </p:nvSpPr>
        <p:spPr>
          <a:xfrm>
            <a:off x="765247" y="167648"/>
            <a:ext cx="5792940" cy="6257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s-ES" dirty="0"/>
              <a:t>¿Cuál es la situación actual?</a:t>
            </a:r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DE35B357-6F1E-6331-FEF0-096302303608}"/>
              </a:ext>
            </a:extLst>
          </p:cNvPr>
          <p:cNvSpPr/>
          <p:nvPr/>
        </p:nvSpPr>
        <p:spPr>
          <a:xfrm>
            <a:off x="4695768" y="793377"/>
            <a:ext cx="4112058" cy="344244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b="1" baseline="30000" dirty="0">
                <a:solidFill>
                  <a:srgbClr val="0070C0"/>
                </a:solidFill>
                <a:latin typeface="Calibri"/>
              </a:rPr>
              <a:t>A</a:t>
            </a:r>
            <a:r>
              <a:rPr kumimoji="0" lang="es-E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cuerdos de libre comercio con países y regiones excedentarios en </a:t>
            </a:r>
            <a:r>
              <a:rPr kumimoji="0" lang="es-E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materias primas y alimentos, entre ellos huevos y ovoproductos.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Con </a:t>
            </a:r>
            <a:r>
              <a:rPr kumimoji="0" lang="es-E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Ucrania y Mercosur</a:t>
            </a:r>
            <a:r>
              <a:rPr kumimoji="0" lang="es-E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, afectan al sector del huevo.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DAAAEF-4A5F-2035-AD05-119906C27220}"/>
              </a:ext>
            </a:extLst>
          </p:cNvPr>
          <p:cNvSpPr txBox="1"/>
          <p:nvPr/>
        </p:nvSpPr>
        <p:spPr>
          <a:xfrm>
            <a:off x="412877" y="968189"/>
            <a:ext cx="415912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9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La soberanía alimentaria de la población de la UE no está garantizada. </a:t>
            </a:r>
          </a:p>
          <a:p>
            <a:endParaRPr lang="es-ES" sz="9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E5F9D-9F80-BC14-9A58-CE2070A0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>
            <a:extLst>
              <a:ext uri="{FF2B5EF4-FFF2-40B4-BE49-F238E27FC236}">
                <a16:creationId xmlns:a16="http://schemas.microsoft.com/office/drawing/2014/main" id="{2656D174-414C-E219-EB83-F6461F661747}"/>
              </a:ext>
            </a:extLst>
          </p:cNvPr>
          <p:cNvSpPr txBox="1">
            <a:spLocks/>
          </p:cNvSpPr>
          <p:nvPr/>
        </p:nvSpPr>
        <p:spPr>
          <a:xfrm>
            <a:off x="427590" y="173929"/>
            <a:ext cx="7912257" cy="6257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s-ES" dirty="0"/>
              <a:t>¿Hacia qué futuro nos dirigimos?</a:t>
            </a:r>
          </a:p>
          <a:p>
            <a:endParaRPr lang="es-ES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A84A394-E9DF-B4EE-1C64-0102623D0912}"/>
              </a:ext>
            </a:extLst>
          </p:cNvPr>
          <p:cNvGrpSpPr/>
          <p:nvPr/>
        </p:nvGrpSpPr>
        <p:grpSpPr>
          <a:xfrm>
            <a:off x="184931" y="760159"/>
            <a:ext cx="8679446" cy="1230406"/>
            <a:chOff x="272337" y="918162"/>
            <a:chExt cx="8679446" cy="1230406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60FFF8A5-9BEE-7EC0-40DD-8FFBC8E10A67}"/>
                </a:ext>
              </a:extLst>
            </p:cNvPr>
            <p:cNvSpPr/>
            <p:nvPr/>
          </p:nvSpPr>
          <p:spPr>
            <a:xfrm>
              <a:off x="272337" y="1084729"/>
              <a:ext cx="1459006" cy="91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Altos sobrecostes</a:t>
              </a:r>
            </a:p>
          </p:txBody>
        </p:sp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DB5A390A-52D1-E7E7-7391-BBEB58AD3472}"/>
                </a:ext>
              </a:extLst>
            </p:cNvPr>
            <p:cNvSpPr/>
            <p:nvPr/>
          </p:nvSpPr>
          <p:spPr>
            <a:xfrm>
              <a:off x="1882420" y="1076165"/>
              <a:ext cx="1281954" cy="91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Previsión UE: más regulación</a:t>
              </a: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5DF4CB83-1F5D-CCDC-DBA7-9DCD65AC87C6}"/>
                </a:ext>
              </a:extLst>
            </p:cNvPr>
            <p:cNvSpPr/>
            <p:nvPr/>
          </p:nvSpPr>
          <p:spPr>
            <a:xfrm>
              <a:off x="7104632" y="918162"/>
              <a:ext cx="1847151" cy="123040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Riesgos</a:t>
              </a:r>
            </a:p>
            <a:p>
              <a:pPr algn="ctr"/>
              <a:r>
                <a:rPr lang="es-ES" dirty="0"/>
                <a:t>sanitarios y geopolíticos = Incertidumbre</a:t>
              </a: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3282407A-295F-D381-D04A-DF83A89E6DA3}"/>
                </a:ext>
              </a:extLst>
            </p:cNvPr>
            <p:cNvSpPr/>
            <p:nvPr/>
          </p:nvSpPr>
          <p:spPr>
            <a:xfrm>
              <a:off x="3356598" y="1084729"/>
              <a:ext cx="1520199" cy="91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/>
                <a:t>Más</a:t>
              </a:r>
            </a:p>
            <a:p>
              <a:pPr algn="ctr"/>
              <a:r>
                <a:rPr lang="es-ES" sz="1600" dirty="0"/>
                <a:t>acuerdos = importaciones</a:t>
              </a: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B4628762-5F01-F4FF-35B9-3E8F47516B61}"/>
                </a:ext>
              </a:extLst>
            </p:cNvPr>
            <p:cNvSpPr/>
            <p:nvPr/>
          </p:nvSpPr>
          <p:spPr>
            <a:xfrm>
              <a:off x="5067139" y="1084729"/>
              <a:ext cx="1847151" cy="91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/>
                <a:t>Modelo EU (bienestar animal), no incluido </a:t>
              </a:r>
            </a:p>
          </p:txBody>
        </p:sp>
      </p:grp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27643C4-A1FB-B16D-FE98-19136D1551BD}"/>
              </a:ext>
            </a:extLst>
          </p:cNvPr>
          <p:cNvSpPr/>
          <p:nvPr/>
        </p:nvSpPr>
        <p:spPr>
          <a:xfrm>
            <a:off x="3808206" y="3409230"/>
            <a:ext cx="2279958" cy="9144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Aplicar </a:t>
            </a:r>
            <a:r>
              <a:rPr lang="es-ES" b="1" dirty="0"/>
              <a:t>reciprocidad</a:t>
            </a:r>
            <a:r>
              <a:rPr lang="es-ES" dirty="0"/>
              <a:t> a las importaciones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1B87144-5FE4-043A-2D69-9EB1C9A146E4}"/>
              </a:ext>
            </a:extLst>
          </p:cNvPr>
          <p:cNvSpPr/>
          <p:nvPr/>
        </p:nvSpPr>
        <p:spPr>
          <a:xfrm>
            <a:off x="346060" y="3396184"/>
            <a:ext cx="3189623" cy="9144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Apoyo a productores</a:t>
            </a:r>
            <a:r>
              <a:rPr lang="es-ES" dirty="0"/>
              <a:t>: permisos, ayudas, plazos…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42CD579-1981-034F-48DE-3B0C610115B1}"/>
              </a:ext>
            </a:extLst>
          </p:cNvPr>
          <p:cNvSpPr/>
          <p:nvPr/>
        </p:nvSpPr>
        <p:spPr>
          <a:xfrm>
            <a:off x="6360687" y="3396184"/>
            <a:ext cx="2279958" cy="9144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…</a:t>
            </a:r>
            <a:r>
              <a:rPr lang="es-ES" b="1" dirty="0"/>
              <a:t>Y tener en cuenta al consumidor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13BD283-0A33-C93B-A711-01EA11977711}"/>
              </a:ext>
            </a:extLst>
          </p:cNvPr>
          <p:cNvGrpSpPr/>
          <p:nvPr/>
        </p:nvGrpSpPr>
        <p:grpSpPr>
          <a:xfrm>
            <a:off x="522220" y="2195470"/>
            <a:ext cx="7945719" cy="932771"/>
            <a:chOff x="522220" y="2195470"/>
            <a:chExt cx="7945719" cy="932771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98CCA95D-0C84-BAC3-E642-3DF660F2FFE4}"/>
                </a:ext>
              </a:extLst>
            </p:cNvPr>
            <p:cNvSpPr/>
            <p:nvPr/>
          </p:nvSpPr>
          <p:spPr>
            <a:xfrm>
              <a:off x="6620788" y="2213841"/>
              <a:ext cx="1847151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Precios elevados al consumidor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53AEF12B-7EDF-96BF-2B3A-99CE04BEB711}"/>
                </a:ext>
              </a:extLst>
            </p:cNvPr>
            <p:cNvSpPr/>
            <p:nvPr/>
          </p:nvSpPr>
          <p:spPr>
            <a:xfrm>
              <a:off x="522220" y="2213841"/>
              <a:ext cx="1847151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Pérdida de producción (deslocalización)</a:t>
              </a: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01B532A1-672B-4F05-ECE5-D599A40E9F57}"/>
                </a:ext>
              </a:extLst>
            </p:cNvPr>
            <p:cNvSpPr/>
            <p:nvPr/>
          </p:nvSpPr>
          <p:spPr>
            <a:xfrm>
              <a:off x="2555076" y="2213841"/>
              <a:ext cx="1847151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Menos autosuficiencia</a:t>
              </a: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FD78967B-D53D-DEFB-5BE1-F0F79DD0294C}"/>
                </a:ext>
              </a:extLst>
            </p:cNvPr>
            <p:cNvSpPr/>
            <p:nvPr/>
          </p:nvSpPr>
          <p:spPr>
            <a:xfrm>
              <a:off x="4587932" y="2195470"/>
              <a:ext cx="1847151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Menos garantías en los alimentos importados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0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A1AA-FFB7-E2C1-E6D5-10DDCCF1E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>
            <a:extLst>
              <a:ext uri="{FF2B5EF4-FFF2-40B4-BE49-F238E27FC236}">
                <a16:creationId xmlns:a16="http://schemas.microsoft.com/office/drawing/2014/main" id="{FBA0B2AC-E7B9-39D9-0FA0-98A063A1A55E}"/>
              </a:ext>
            </a:extLst>
          </p:cNvPr>
          <p:cNvSpPr txBox="1">
            <a:spLocks/>
          </p:cNvSpPr>
          <p:nvPr/>
        </p:nvSpPr>
        <p:spPr>
          <a:xfrm>
            <a:off x="765864" y="96312"/>
            <a:ext cx="7612272" cy="6257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s-ES" dirty="0"/>
              <a:t>¿Qué valora el consumidor español en los alimentos que compra?</a:t>
            </a:r>
          </a:p>
        </p:txBody>
      </p:sp>
      <p:pic>
        <p:nvPicPr>
          <p:cNvPr id="6" name="Imagen 5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24B5DCF3-7B01-A8F8-CCEB-F996FBAC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537"/>
            <a:ext cx="9144000" cy="28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81F8C21-B1B6-648E-6A9F-034B633E9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B7BBA45-07B3-FEE3-2F0F-0A184EFF8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Gráfico&#10;&#10;El contenido generado por IA puede ser incorrecto.">
            <a:extLst>
              <a:ext uri="{FF2B5EF4-FFF2-40B4-BE49-F238E27FC236}">
                <a16:creationId xmlns:a16="http://schemas.microsoft.com/office/drawing/2014/main" id="{DAE21BA3-A5E7-D262-68B0-0336106F4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09" y="0"/>
            <a:ext cx="9197228" cy="5143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5D0132-8EFC-3EAC-B7D8-371C0E6A4348}"/>
              </a:ext>
            </a:extLst>
          </p:cNvPr>
          <p:cNvSpPr txBox="1"/>
          <p:nvPr/>
        </p:nvSpPr>
        <p:spPr>
          <a:xfrm>
            <a:off x="3337796" y="800751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471ECB-E87B-3B4A-7DA6-977860FEACA9}"/>
              </a:ext>
            </a:extLst>
          </p:cNvPr>
          <p:cNvSpPr txBox="1"/>
          <p:nvPr/>
        </p:nvSpPr>
        <p:spPr>
          <a:xfrm>
            <a:off x="3339353" y="1234366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817A0B-9197-E083-83FC-94BA87F6CE0E}"/>
              </a:ext>
            </a:extLst>
          </p:cNvPr>
          <p:cNvSpPr txBox="1"/>
          <p:nvPr/>
        </p:nvSpPr>
        <p:spPr>
          <a:xfrm>
            <a:off x="2392019" y="1542560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06A03E-13BB-2E84-B435-0E0F8F20C5EB}"/>
              </a:ext>
            </a:extLst>
          </p:cNvPr>
          <p:cNvSpPr txBox="1"/>
          <p:nvPr/>
        </p:nvSpPr>
        <p:spPr>
          <a:xfrm>
            <a:off x="668555" y="2026019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4151DAD-B465-07FC-57A0-0492F3D9E98C}"/>
              </a:ext>
            </a:extLst>
          </p:cNvPr>
          <p:cNvSpPr txBox="1"/>
          <p:nvPr/>
        </p:nvSpPr>
        <p:spPr>
          <a:xfrm>
            <a:off x="7281" y="2406169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439499-0AA1-B625-C73C-9BC65B7872DB}"/>
              </a:ext>
            </a:extLst>
          </p:cNvPr>
          <p:cNvSpPr txBox="1"/>
          <p:nvPr/>
        </p:nvSpPr>
        <p:spPr>
          <a:xfrm>
            <a:off x="1" y="2891581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DC30F1-846C-D27D-8D7B-982833A78FAE}"/>
              </a:ext>
            </a:extLst>
          </p:cNvPr>
          <p:cNvSpPr txBox="1"/>
          <p:nvPr/>
        </p:nvSpPr>
        <p:spPr>
          <a:xfrm>
            <a:off x="1" y="3396033"/>
            <a:ext cx="30168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187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DEDB7-3AE7-FD42-C888-DE6552B82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0833" y="948670"/>
            <a:ext cx="4994481" cy="168862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DBDFBE-076C-3A6C-5F63-1B6B32731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0834" y="2798202"/>
            <a:ext cx="4994480" cy="157552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FE4B4E-A3D4-D7C3-3759-07C24FAB1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BCB3D3D-456E-58DF-7004-012ABB409E0B}"/>
              </a:ext>
            </a:extLst>
          </p:cNvPr>
          <p:cNvSpPr txBox="1"/>
          <p:nvPr/>
        </p:nvSpPr>
        <p:spPr>
          <a:xfrm>
            <a:off x="698849" y="4082534"/>
            <a:ext cx="34663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554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327497" y="1210914"/>
            <a:ext cx="7931286" cy="3023859"/>
          </a:xfrm>
        </p:spPr>
        <p:txBody>
          <a:bodyPr/>
          <a:lstStyle/>
          <a:p>
            <a:r>
              <a:rPr lang="es-ES" sz="2200" baseline="30000" dirty="0"/>
              <a:t>Lo mismo que importa al consumidor y a la sociedad: </a:t>
            </a:r>
          </a:p>
          <a:p>
            <a:endParaRPr lang="es-ES" sz="900" baseline="30000" dirty="0"/>
          </a:p>
          <a:p>
            <a:pPr marL="342900" indent="-342900">
              <a:buFontTx/>
              <a:buChar char="-"/>
            </a:pPr>
            <a:r>
              <a:rPr lang="es-ES" sz="2200" b="1" baseline="30000" dirty="0"/>
              <a:t>El coste, la seguridad alimentaria, el valor nutricional y el sabor</a:t>
            </a:r>
            <a:r>
              <a:rPr lang="es-ES" sz="2200" baseline="30000" dirty="0"/>
              <a:t>. Las cuestiones de bienestar animal no son relevantes para la mayoría. </a:t>
            </a:r>
          </a:p>
          <a:p>
            <a:pPr marL="342900" indent="-342900">
              <a:buFontTx/>
              <a:buChar char="-"/>
            </a:pPr>
            <a:r>
              <a:rPr lang="es-ES" sz="2200" baseline="30000" dirty="0"/>
              <a:t>La </a:t>
            </a:r>
            <a:r>
              <a:rPr lang="es-ES" sz="2200" b="1" baseline="30000" dirty="0"/>
              <a:t>confianza en los alimentos producidos en la UE y en sus productores es elevada</a:t>
            </a:r>
            <a:r>
              <a:rPr lang="es-ES" sz="2200" baseline="30000" dirty="0"/>
              <a:t>. Está en serio riesgo si se importan alimentos que no cumplen el modelo europeo y defraudan al consumidor. </a:t>
            </a:r>
          </a:p>
          <a:p>
            <a:pPr marL="342900" indent="-342900">
              <a:buFontTx/>
              <a:buChar char="-"/>
            </a:pPr>
            <a:r>
              <a:rPr lang="es-ES" sz="2200" b="1" baseline="30000" dirty="0"/>
              <a:t>El tejido productivo europeo es valioso, profesional, moderno y resiliente. </a:t>
            </a:r>
            <a:r>
              <a:rPr lang="es-ES" sz="2200" baseline="30000" dirty="0"/>
              <a:t>Ofrece un alimento </a:t>
            </a:r>
            <a:r>
              <a:rPr lang="es-ES" sz="2200" b="1" baseline="30000" dirty="0"/>
              <a:t>fresco, de calidad y asequible </a:t>
            </a:r>
            <a:r>
              <a:rPr lang="es-ES" sz="2200" baseline="30000" dirty="0"/>
              <a:t>con los más altos requerimientos. Y es parte de un medio rural dinámico y diverso.</a:t>
            </a:r>
          </a:p>
          <a:p>
            <a:pPr marL="342900" indent="-342900">
              <a:buFontTx/>
              <a:buChar char="-"/>
            </a:pPr>
            <a:r>
              <a:rPr lang="es-ES" sz="2200" b="1" baseline="30000" dirty="0"/>
              <a:t>Que se proteja a los productores y a los sectores agroalimentarios de la UE </a:t>
            </a:r>
            <a:r>
              <a:rPr lang="es-ES" sz="2200" baseline="30000" dirty="0"/>
              <a:t>de</a:t>
            </a:r>
            <a:r>
              <a:rPr lang="es-ES" sz="2200" b="1" baseline="30000" dirty="0"/>
              <a:t> </a:t>
            </a:r>
            <a:r>
              <a:rPr lang="es-ES" sz="2200" baseline="30000" dirty="0"/>
              <a:t>la competencia desleal de producciones de países terceros que no aplican el Modelo de Producción de la UE. </a:t>
            </a:r>
            <a:r>
              <a:rPr lang="es-ES" sz="2200" b="1" baseline="30000" dirty="0"/>
              <a:t>Mismas condiciones para todos. </a:t>
            </a:r>
          </a:p>
          <a:p>
            <a:pPr marL="342900" indent="-342900">
              <a:buFontTx/>
              <a:buChar char="-"/>
            </a:pPr>
            <a:r>
              <a:rPr lang="es-ES" sz="2200" b="1" baseline="30000" dirty="0"/>
              <a:t>Los impactos de las regulaciones en el mercado deben evaluarse </a:t>
            </a:r>
            <a:r>
              <a:rPr lang="es-ES" sz="2200" baseline="30000" dirty="0"/>
              <a:t>antes de legislar, en toda su magnitud y diversos aspectos.  </a:t>
            </a:r>
          </a:p>
          <a:p>
            <a:r>
              <a:rPr lang="es-ES" sz="2200" baseline="30000" dirty="0"/>
              <a:t>  </a:t>
            </a: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65461" y="243723"/>
            <a:ext cx="7010828" cy="625729"/>
          </a:xfrm>
        </p:spPr>
        <p:txBody>
          <a:bodyPr/>
          <a:lstStyle/>
          <a:p>
            <a:r>
              <a:rPr lang="es-ES" sz="2400" dirty="0"/>
              <a:t>¿Qué es importante en los debates sobre más regulación de bienestar animal?</a:t>
            </a:r>
          </a:p>
        </p:txBody>
      </p:sp>
    </p:spTree>
    <p:extLst>
      <p:ext uri="{BB962C8B-B14F-4D97-AF65-F5344CB8AC3E}">
        <p14:creationId xmlns:p14="http://schemas.microsoft.com/office/powerpoint/2010/main" val="22847982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ponente-aviForum-Puesta-26" id="{E8CC856E-38F4-44F0-8223-1C9B1091BDD4}" vid="{E53E89A4-9C67-4E22-968F-B34AF218464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8af69-8f15-41d9-89d3-1a154c96f5bc">
      <Terms xmlns="http://schemas.microsoft.com/office/infopath/2007/PartnerControls"/>
    </lcf76f155ced4ddcb4097134ff3c332f>
    <TaxCatchAll xmlns="5bc2244b-98d5-449f-acb1-149a4c020d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546972D5B1244BB0DE647BCD5B279" ma:contentTypeVersion="14" ma:contentTypeDescription="Crear nuevo documento." ma:contentTypeScope="" ma:versionID="acbc6ab5cc907e390411c9623797113e">
  <xsd:schema xmlns:xsd="http://www.w3.org/2001/XMLSchema" xmlns:xs="http://www.w3.org/2001/XMLSchema" xmlns:p="http://schemas.microsoft.com/office/2006/metadata/properties" xmlns:ns2="7668af69-8f15-41d9-89d3-1a154c96f5bc" xmlns:ns3="5bc2244b-98d5-449f-acb1-149a4c020d3c" targetNamespace="http://schemas.microsoft.com/office/2006/metadata/properties" ma:root="true" ma:fieldsID="fdae2105992aea22b6bcfc6e26e17bab" ns2:_="" ns3:_="">
    <xsd:import namespace="7668af69-8f15-41d9-89d3-1a154c96f5bc"/>
    <xsd:import namespace="5bc2244b-98d5-449f-acb1-149a4c020d3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8af69-8f15-41d9-89d3-1a154c96f5b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602555a-24cc-4f05-89f9-e1b9a7701d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244b-98d5-449f-acb1-149a4c020d3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3c3bb17-4514-41f1-bbc2-8254160a02c8}" ma:internalName="TaxCatchAll" ma:showField="CatchAllData" ma:web="5bc2244b-98d5-449f-acb1-149a4c020d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5360A9-74FF-4EF5-91D0-BF7F56C6FEEC}">
  <ds:schemaRefs>
    <ds:schemaRef ds:uri="http://schemas.microsoft.com/office/2006/metadata/properties"/>
    <ds:schemaRef ds:uri="http://schemas.microsoft.com/office/infopath/2007/PartnerControls"/>
    <ds:schemaRef ds:uri="7668af69-8f15-41d9-89d3-1a154c96f5bc"/>
    <ds:schemaRef ds:uri="5bc2244b-98d5-449f-acb1-149a4c020d3c"/>
  </ds:schemaRefs>
</ds:datastoreItem>
</file>

<file path=customXml/itemProps2.xml><?xml version="1.0" encoding="utf-8"?>
<ds:datastoreItem xmlns:ds="http://schemas.openxmlformats.org/officeDocument/2006/customXml" ds:itemID="{EA12392A-4A23-460D-9197-F81EC294F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8af69-8f15-41d9-89d3-1a154c96f5bc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ABB657-CB96-41DB-A8F1-F98EADA2FB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PPT-ponente-aviForum-Puesta-26 (2) (5)</Template>
  <TotalTime>0</TotalTime>
  <Words>441</Words>
  <Application>Microsoft Office PowerPoint</Application>
  <PresentationFormat>Presentación en pantalla (16:9)</PresentationFormat>
  <Paragraphs>53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Arial</vt:lpstr>
      <vt:lpstr>Wingdings</vt:lpstr>
      <vt:lpstr>Gotham Narrow Bold</vt:lpstr>
      <vt:lpstr>Poppins</vt:lpstr>
      <vt:lpstr>Graphie-Book</vt:lpstr>
      <vt:lpstr>Graphie-Bold</vt:lpstr>
      <vt:lpstr>Open Sans</vt:lpstr>
      <vt:lpstr>Calibri</vt:lpstr>
      <vt:lpstr>Gotham Narrow Book</vt:lpstr>
      <vt:lpstr>Tema de Office</vt:lpstr>
      <vt:lpstr>Bienestar animal, entre la ciencia, la ética y el futuro de la producción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 importante en los debates sobre más regulación de bienestar animal?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Inprovo Inprovo</dc:creator>
  <cp:lastModifiedBy>Inprovo Inprovo</cp:lastModifiedBy>
  <cp:revision>7</cp:revision>
  <dcterms:created xsi:type="dcterms:W3CDTF">2026-02-17T18:15:22Z</dcterms:created>
  <dcterms:modified xsi:type="dcterms:W3CDTF">2026-02-25T07:27:51Z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0x010100182546972D5B1244BB0DE647BCD5B279</vt:lpwstr>
  </property>
</Properties>
</file>