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sldIdLst>
    <p:sldId id="274" r:id="rId5"/>
    <p:sldId id="278" r:id="rId6"/>
    <p:sldId id="256" r:id="rId7"/>
    <p:sldId id="259" r:id="rId8"/>
    <p:sldId id="260" r:id="rId9"/>
    <p:sldId id="270" r:id="rId10"/>
    <p:sldId id="268" r:id="rId11"/>
    <p:sldId id="262" r:id="rId12"/>
    <p:sldId id="263" r:id="rId13"/>
    <p:sldId id="281" r:id="rId14"/>
    <p:sldId id="264" r:id="rId15"/>
    <p:sldId id="280" r:id="rId16"/>
    <p:sldId id="279" r:id="rId17"/>
    <p:sldId id="282" r:id="rId18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Poppins" panose="00000500000000000000" pitchFamily="2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320"/>
    <a:srgbClr val="F3931F"/>
    <a:srgbClr val="FF7F52"/>
    <a:srgbClr val="70122A"/>
    <a:srgbClr val="008582"/>
    <a:srgbClr val="4D337E"/>
    <a:srgbClr val="1F4081"/>
    <a:srgbClr val="F8C53B"/>
    <a:srgbClr val="67C3D0"/>
    <a:srgbClr val="67C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24E3DF-D90C-4666-8DF6-B90B4C3E321D}" v="8" dt="2024-07-10T09:29:33.807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405"/>
  </p:normalViewPr>
  <p:slideViewPr>
    <p:cSldViewPr snapToGrid="0" snapToObjects="1">
      <p:cViewPr varScale="1">
        <p:scale>
          <a:sx n="84" d="100"/>
          <a:sy n="84" d="100"/>
        </p:scale>
        <p:origin x="804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pro\OneDrive\Documentos\Documents\DOCUMENTACION%20TECNICA\ESTADISTICAS\Censo%20ponedoras%20espa&#241;a%202014-2019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pro\OneDrive\Documentos\Documents\DOCUMENTACION%20TECNICA\ESTADISTICAS\2021\Censo%20ponedoras%20espa&#241;a%202014-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0f7fb8c04f498587/Escritorio/Extension%20de%20norma/Datos%20REGA/Copia%20de%20Cuartiles%2020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% Explotaciones con sistema de cría código 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Hoja1!$C$3</c:f>
              <c:strCache>
                <c:ptCount val="1"/>
                <c:pt idx="0">
                  <c:v>% Explotaciones en jaula</c:v>
                </c:pt>
              </c:strCache>
            </c:strRef>
          </c:cat>
          <c:val>
            <c:numRef>
              <c:f>Hoja1!$C$4</c:f>
              <c:numCache>
                <c:formatCode>General</c:formatCode>
                <c:ptCount val="1"/>
                <c:pt idx="0">
                  <c:v>60.5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FD-4EDF-8C34-833A4CE88621}"/>
            </c:ext>
          </c:extLst>
        </c:ser>
        <c:ser>
          <c:idx val="1"/>
          <c:order val="1"/>
          <c:tx>
            <c:strRef>
              <c:f>Hoja1!$B$5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Hoja1!$C$3</c:f>
              <c:strCache>
                <c:ptCount val="1"/>
                <c:pt idx="0">
                  <c:v>% Explotaciones en jaula</c:v>
                </c:pt>
              </c:strCache>
            </c:strRef>
          </c:cat>
          <c:val>
            <c:numRef>
              <c:f>Hoja1!$C$5</c:f>
              <c:numCache>
                <c:formatCode>General</c:formatCode>
                <c:ptCount val="1"/>
                <c:pt idx="0">
                  <c:v>24.1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FD-4EDF-8C34-833A4CE886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5785760"/>
        <c:axId val="1005786720"/>
      </c:barChart>
      <c:catAx>
        <c:axId val="10057857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5786720"/>
        <c:crosses val="autoZero"/>
        <c:auto val="1"/>
        <c:lblAlgn val="ctr"/>
        <c:lblOffset val="100"/>
        <c:noMultiLvlLbl val="0"/>
      </c:catAx>
      <c:valAx>
        <c:axId val="100578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0578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b="1" dirty="0"/>
              <a:t>España, 2016</a:t>
            </a:r>
          </a:p>
        </c:rich>
      </c:tx>
      <c:layout>
        <c:manualLayout>
          <c:xMode val="edge"/>
          <c:yMode val="edge"/>
          <c:x val="0.38819499622395176"/>
          <c:y val="0.85013634675429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31626216476026914"/>
          <c:y val="0.25306306306306309"/>
          <c:w val="0.36198870202953026"/>
          <c:h val="0.5943463148187557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AE-41F3-835A-D9B94A7546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AE-41F3-835A-D9B94A7546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AE-41F3-835A-D9B94A7546AD}"/>
              </c:ext>
            </c:extLst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AE-41F3-835A-D9B94A7546AD}"/>
              </c:ext>
            </c:extLst>
          </c:dPt>
          <c:cat>
            <c:strRef>
              <c:f>'Datos años'!$A$30</c:f>
              <c:strCache>
                <c:ptCount val="1"/>
                <c:pt idx="0">
                  <c:v>Ecológica</c:v>
                </c:pt>
              </c:strCache>
            </c:strRef>
          </c:cat>
          <c:val>
            <c:numRef>
              <c:f>'Datos años'!$E$30:$E$33</c:f>
              <c:numCache>
                <c:formatCode>0.0</c:formatCode>
                <c:ptCount val="4"/>
                <c:pt idx="0">
                  <c:v>0.61285001165734843</c:v>
                </c:pt>
                <c:pt idx="1">
                  <c:v>4.027476306049512</c:v>
                </c:pt>
                <c:pt idx="2">
                  <c:v>2.415196688175743</c:v>
                </c:pt>
                <c:pt idx="3">
                  <c:v>92.944476994117394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AE-41F3-835A-D9B94A754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FD-4FA1-B027-E962B635A1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FD-4FA1-B027-E962B635A1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FD-4FA1-B027-E962B635A167}"/>
              </c:ext>
            </c:extLst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FD-4FA1-B027-E962B635A167}"/>
              </c:ext>
            </c:extLst>
          </c:dPt>
          <c:dLbls>
            <c:dLbl>
              <c:idx val="0"/>
              <c:layout>
                <c:manualLayout>
                  <c:x val="1.5285424062652474E-2"/>
                  <c:y val="0.21318206129021244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rgbClr val="000000"/>
                        </a:solidFill>
                      </a:rPr>
                      <a:t>Ecológica</a:t>
                    </a:r>
                  </a:p>
                  <a:p>
                    <a:fld id="{7F62EF0C-E1D6-4408-873A-2C266E0DEE16}" type="VALUE">
                      <a:rPr lang="en-US" sz="1000">
                        <a:solidFill>
                          <a:srgbClr val="000000"/>
                        </a:solidFill>
                      </a:rPr>
                      <a:pPr/>
                      <a:t>[VALOR]</a:t>
                    </a:fld>
                    <a:endParaRPr lang="es-E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048337052023427"/>
                      <c:h val="0.214693833426266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FD-4FA1-B027-E962B635A167}"/>
                </c:ext>
              </c:extLst>
            </c:dLbl>
            <c:dLbl>
              <c:idx val="1"/>
              <c:layout>
                <c:manualLayout>
                  <c:x val="0.17368818387622678"/>
                  <c:y val="-8.8120327275623883E-2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rgbClr val="000000"/>
                        </a:solidFill>
                      </a:rPr>
                      <a:t>Campera</a:t>
                    </a:r>
                  </a:p>
                  <a:p>
                    <a:fld id="{D116C261-72B4-4B92-9996-880EBBACCAC9}" type="VALUE">
                      <a:rPr lang="en-US" sz="1000">
                        <a:solidFill>
                          <a:srgbClr val="000000"/>
                        </a:solidFill>
                      </a:rPr>
                      <a:pPr/>
                      <a:t>[VALOR]</a:t>
                    </a:fld>
                    <a:endParaRPr lang="es-E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131740495743226"/>
                      <c:h val="0.286258634227386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FD-4FA1-B027-E962B635A167}"/>
                </c:ext>
              </c:extLst>
            </c:dLbl>
            <c:dLbl>
              <c:idx val="2"/>
              <c:layout>
                <c:manualLayout>
                  <c:x val="0.17896839625221428"/>
                  <c:y val="-2.393800425594865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Suelo</a:t>
                    </a:r>
                  </a:p>
                  <a:p>
                    <a:fld id="{C431ED1D-DD55-45CF-BBED-E8DEE2F0DCE7}" type="VALUE">
                      <a:rPr lang="en-US"/>
                      <a:pPr/>
                      <a:t>[VALOR]</a:t>
                    </a:fld>
                    <a:endParaRPr lang="es-E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783497446571852"/>
                      <c:h val="0.286258634227386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FD-4FA1-B027-E962B635A167}"/>
                </c:ext>
              </c:extLst>
            </c:dLbl>
            <c:dLbl>
              <c:idx val="3"/>
              <c:layout>
                <c:manualLayout>
                  <c:x val="-0.16239645994959861"/>
                  <c:y val="-4.5632687060518415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dirty="0" err="1">
                        <a:solidFill>
                          <a:srgbClr val="000000"/>
                        </a:solidFill>
                      </a:rPr>
                      <a:t>Jaula</a:t>
                    </a:r>
                    <a:endParaRPr lang="en-US" sz="1000" b="0" dirty="0">
                      <a:solidFill>
                        <a:srgbClr val="000000"/>
                      </a:solidFill>
                    </a:endParaRPr>
                  </a:p>
                  <a:p>
                    <a:fld id="{09CB65B0-10BB-423F-9804-4BC139C58C13}" type="VALUE">
                      <a:rPr lang="en-US" sz="1000" b="0">
                        <a:solidFill>
                          <a:srgbClr val="000000"/>
                        </a:solidFill>
                      </a:rPr>
                      <a:pPr/>
                      <a:t>[VALOR]</a:t>
                    </a:fld>
                    <a:endParaRPr lang="es-E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53056148940855"/>
                      <c:h val="0.286258634227386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BFD-4FA1-B027-E962B635A1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'Datos años'!$A$93:$A$96</c:f>
              <c:strCache>
                <c:ptCount val="4"/>
                <c:pt idx="0">
                  <c:v>Ecológica</c:v>
                </c:pt>
                <c:pt idx="1">
                  <c:v>Campera</c:v>
                </c:pt>
                <c:pt idx="2">
                  <c:v>En suelo</c:v>
                </c:pt>
                <c:pt idx="3">
                  <c:v>En jaula</c:v>
                </c:pt>
              </c:strCache>
            </c:strRef>
          </c:cat>
          <c:val>
            <c:numRef>
              <c:f>'Datos años'!$F$93:$F$96</c:f>
              <c:numCache>
                <c:formatCode>0.00%</c:formatCode>
                <c:ptCount val="4"/>
                <c:pt idx="0">
                  <c:v>1.5800000000000002E-2</c:v>
                </c:pt>
                <c:pt idx="1">
                  <c:v>9.0999999999999998E-2</c:v>
                </c:pt>
                <c:pt idx="2">
                  <c:v>0.16070000000000001</c:v>
                </c:pt>
                <c:pt idx="3">
                  <c:v>0.73260000000000003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FD-4FA1-B027-E962B635A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bg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8C-4F02-847E-B9C64BAEEF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8C-4F02-847E-B9C64BAEEF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8C-4F02-847E-B9C64BAEEF6A}"/>
              </c:ext>
            </c:extLst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8C-4F02-847E-B9C64BAEEF6A}"/>
              </c:ext>
            </c:extLst>
          </c:dPt>
          <c:cat>
            <c:strRef>
              <c:f>Hoja1!$B$9:$B$12</c:f>
              <c:strCache>
                <c:ptCount val="4"/>
                <c:pt idx="0">
                  <c:v>Ecológica</c:v>
                </c:pt>
                <c:pt idx="1">
                  <c:v>Campera</c:v>
                </c:pt>
                <c:pt idx="2">
                  <c:v>Suelo</c:v>
                </c:pt>
                <c:pt idx="3">
                  <c:v>Jaula</c:v>
                </c:pt>
              </c:strCache>
            </c:strRef>
          </c:cat>
          <c:val>
            <c:numRef>
              <c:f>Hoja1!$C$9:$C$12</c:f>
              <c:numCache>
                <c:formatCode>General</c:formatCode>
                <c:ptCount val="4"/>
                <c:pt idx="0">
                  <c:v>1.53</c:v>
                </c:pt>
                <c:pt idx="1">
                  <c:v>10.34</c:v>
                </c:pt>
                <c:pt idx="2">
                  <c:v>24.1</c:v>
                </c:pt>
                <c:pt idx="3">
                  <c:v>64.02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8C-4F02-847E-B9C64BAEE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b="1" dirty="0"/>
              <a:t>España, 2023</a:t>
            </a:r>
          </a:p>
        </c:rich>
      </c:tx>
      <c:layout>
        <c:manualLayout>
          <c:xMode val="edge"/>
          <c:yMode val="edge"/>
          <c:x val="0.37977864257648297"/>
          <c:y val="0.861004446810068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422542722474494"/>
          <c:y val="0.15713914405670384"/>
          <c:w val="0.37959720490318333"/>
          <c:h val="0.70835987130644096"/>
        </c:manualLayout>
      </c:layout>
      <c:doughnutChart>
        <c:varyColors val="1"/>
        <c:ser>
          <c:idx val="1"/>
          <c:order val="0"/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D5C-40B3-A036-721684CE8BF5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4D5C-40B3-A036-721684CE8BF5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4D5C-40B3-A036-721684CE8BF5}"/>
              </c:ext>
            </c:extLst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4D5C-40B3-A036-721684CE8BF5}"/>
              </c:ext>
            </c:extLst>
          </c:dPt>
          <c:dLbls>
            <c:dLbl>
              <c:idx val="0"/>
              <c:layout>
                <c:manualLayout>
                  <c:x val="1.06689799846132E-2"/>
                  <c:y val="0.18926917235073565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Ecológica</a:t>
                    </a:r>
                    <a:r>
                      <a:rPr lang="en-US" baseline="0" dirty="0"/>
                      <a:t> 1%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D5C-40B3-A036-721684CE8BF5}"/>
                </c:ext>
              </c:extLst>
            </c:dLbl>
            <c:dLbl>
              <c:idx val="1"/>
              <c:layout>
                <c:manualLayout>
                  <c:x val="5.6454048320348803E-2"/>
                  <c:y val="-0.11027222982601401"/>
                </c:manualLayout>
              </c:layout>
              <c:tx>
                <c:rich>
                  <a:bodyPr/>
                  <a:lstStyle/>
                  <a:p>
                    <a:fld id="{8DA4F81C-3EB0-447C-8D3D-401946232FB7}" type="CATEGORYNAME">
                      <a:rPr lang="en-US" smtClean="0"/>
                      <a:pPr/>
                      <a:t>[NOMBRE DE CATEGORÍA]</a:t>
                    </a:fld>
                    <a:r>
                      <a:rPr lang="en-US" baseline="0" dirty="0"/>
                      <a:t> 10%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D5C-40B3-A036-721684CE8BF5}"/>
                </c:ext>
              </c:extLst>
            </c:dLbl>
            <c:dLbl>
              <c:idx val="2"/>
              <c:layout>
                <c:manualLayout>
                  <c:x val="7.2624408460118167E-2"/>
                  <c:y val="-0.13561327396743328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Suelo</a:t>
                    </a:r>
                    <a:endParaRPr lang="en-US" baseline="0" dirty="0"/>
                  </a:p>
                  <a:p>
                    <a:r>
                      <a:rPr lang="en-US" baseline="0" dirty="0"/>
                      <a:t> 22%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D5C-40B3-A036-721684CE8BF5}"/>
                </c:ext>
              </c:extLst>
            </c:dLbl>
            <c:dLbl>
              <c:idx val="3"/>
              <c:layout>
                <c:manualLayout>
                  <c:x val="-0.10406521850063204"/>
                  <c:y val="5.6139921033214489E-2"/>
                </c:manualLayout>
              </c:layout>
              <c:tx>
                <c:rich>
                  <a:bodyPr/>
                  <a:lstStyle/>
                  <a:p>
                    <a:fld id="{E454354A-9072-4BA4-9F24-9CAB6646B4EC}" type="CATEGORYNAME">
                      <a:rPr lang="en-US" smtClean="0"/>
                      <a:pPr/>
                      <a:t>[NOMBRE DE CATEGORÍA]</a:t>
                    </a:fld>
                    <a:r>
                      <a:rPr lang="en-US" baseline="0" dirty="0"/>
                      <a:t> 67%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D5C-40B3-A036-721684CE8BF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'[Copia de Cuartiles 2020.xlsx]Hoja1'!$L$7:$L$10</c:f>
              <c:strCache>
                <c:ptCount val="4"/>
                <c:pt idx="0">
                  <c:v>Ecologica</c:v>
                </c:pt>
                <c:pt idx="1">
                  <c:v>Campera</c:v>
                </c:pt>
                <c:pt idx="2">
                  <c:v>Suelo</c:v>
                </c:pt>
                <c:pt idx="3">
                  <c:v>Jaula</c:v>
                </c:pt>
              </c:strCache>
            </c:strRef>
          </c:cat>
          <c:val>
            <c:numRef>
              <c:f>'[Copia de Cuartiles 2020.xlsx]Hoja1'!$M$7:$M$10</c:f>
              <c:numCache>
                <c:formatCode>0.0%</c:formatCode>
                <c:ptCount val="4"/>
                <c:pt idx="0">
                  <c:v>1.4499999999999999E-2</c:v>
                </c:pt>
                <c:pt idx="1">
                  <c:v>9.9199999999999997E-2</c:v>
                </c:pt>
                <c:pt idx="2">
                  <c:v>0.19989999999999999</c:v>
                </c:pt>
                <c:pt idx="3">
                  <c:v>0.68640000000000001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5C-40B3-A036-721684CE8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2"/>
      </c:doughnutChart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B083D7-AA20-48E9-AB69-A500D56E90F7}" type="doc">
      <dgm:prSet loTypeId="urn:microsoft.com/office/officeart/2005/8/layout/hierarchy3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EE4ECB4A-D239-4219-8393-19729F7ADED1}">
      <dgm:prSet phldrT="[Texto]"/>
      <dgm:spPr/>
      <dgm:t>
        <a:bodyPr/>
        <a:lstStyle/>
        <a:p>
          <a:r>
            <a:rPr lang="es-ES" dirty="0"/>
            <a:t>Inversiones a medio y largo plazo</a:t>
          </a:r>
        </a:p>
      </dgm:t>
    </dgm:pt>
    <dgm:pt modelId="{5B72B5E0-9A06-42B6-BC32-1D915EEC430F}" type="parTrans" cxnId="{8C6EE629-A62D-4B42-9251-5FA6564B99AE}">
      <dgm:prSet/>
      <dgm:spPr/>
      <dgm:t>
        <a:bodyPr/>
        <a:lstStyle/>
        <a:p>
          <a:endParaRPr lang="es-ES"/>
        </a:p>
      </dgm:t>
    </dgm:pt>
    <dgm:pt modelId="{BB1AAA2F-C3AD-4C44-847C-3AE24A1CF0D6}" type="sibTrans" cxnId="{8C6EE629-A62D-4B42-9251-5FA6564B99AE}">
      <dgm:prSet/>
      <dgm:spPr/>
      <dgm:t>
        <a:bodyPr/>
        <a:lstStyle/>
        <a:p>
          <a:endParaRPr lang="es-ES"/>
        </a:p>
      </dgm:t>
    </dgm:pt>
    <dgm:pt modelId="{6F833547-4D7F-4164-9286-9017F0035B94}">
      <dgm:prSet phldrT="[Texto]"/>
      <dgm:spPr/>
      <dgm:t>
        <a:bodyPr/>
        <a:lstStyle/>
        <a:p>
          <a:r>
            <a:rPr lang="es-ES" dirty="0"/>
            <a:t>Nuevas instalaciones o adaptaciones (amortización)</a:t>
          </a:r>
        </a:p>
      </dgm:t>
    </dgm:pt>
    <dgm:pt modelId="{877754AA-D244-4305-A74D-8C933B02C34B}" type="parTrans" cxnId="{ADBF4FE2-47F0-46C8-9F96-4C50DD0598AD}">
      <dgm:prSet/>
      <dgm:spPr/>
      <dgm:t>
        <a:bodyPr/>
        <a:lstStyle/>
        <a:p>
          <a:endParaRPr lang="es-ES"/>
        </a:p>
      </dgm:t>
    </dgm:pt>
    <dgm:pt modelId="{266F69E6-4D21-4C47-8788-81CFD9F45DB3}" type="sibTrans" cxnId="{ADBF4FE2-47F0-46C8-9F96-4C50DD0598AD}">
      <dgm:prSet/>
      <dgm:spPr/>
      <dgm:t>
        <a:bodyPr/>
        <a:lstStyle/>
        <a:p>
          <a:endParaRPr lang="es-ES"/>
        </a:p>
      </dgm:t>
    </dgm:pt>
    <dgm:pt modelId="{CB6830FA-438F-4302-A268-9EA1D831CB20}" type="pres">
      <dgm:prSet presAssocID="{41B083D7-AA20-48E9-AB69-A500D56E90F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D5B8B6-4FD6-4180-8B71-E53E015B8F48}" type="pres">
      <dgm:prSet presAssocID="{EE4ECB4A-D239-4219-8393-19729F7ADED1}" presName="root" presStyleCnt="0"/>
      <dgm:spPr/>
    </dgm:pt>
    <dgm:pt modelId="{1BD3A2ED-9DD9-4A99-9DA2-A0D0A3BDBB84}" type="pres">
      <dgm:prSet presAssocID="{EE4ECB4A-D239-4219-8393-19729F7ADED1}" presName="rootComposite" presStyleCnt="0"/>
      <dgm:spPr/>
    </dgm:pt>
    <dgm:pt modelId="{6853F186-68D7-42AC-AD76-7140DE0A4397}" type="pres">
      <dgm:prSet presAssocID="{EE4ECB4A-D239-4219-8393-19729F7ADED1}" presName="rootText" presStyleLbl="node1" presStyleIdx="0" presStyleCnt="1"/>
      <dgm:spPr/>
    </dgm:pt>
    <dgm:pt modelId="{9C54B6F9-E7C0-4BAD-BB72-9610C4BD7824}" type="pres">
      <dgm:prSet presAssocID="{EE4ECB4A-D239-4219-8393-19729F7ADED1}" presName="rootConnector" presStyleLbl="node1" presStyleIdx="0" presStyleCnt="1"/>
      <dgm:spPr/>
    </dgm:pt>
    <dgm:pt modelId="{5711B4D4-7A3F-4221-991D-4D726E157995}" type="pres">
      <dgm:prSet presAssocID="{EE4ECB4A-D239-4219-8393-19729F7ADED1}" presName="childShape" presStyleCnt="0"/>
      <dgm:spPr/>
    </dgm:pt>
    <dgm:pt modelId="{97038F79-7BAB-4844-8F18-013B4D7EC2A4}" type="pres">
      <dgm:prSet presAssocID="{877754AA-D244-4305-A74D-8C933B02C34B}" presName="Name13" presStyleLbl="parChTrans1D2" presStyleIdx="0" presStyleCnt="1"/>
      <dgm:spPr/>
    </dgm:pt>
    <dgm:pt modelId="{2468672F-0E8F-4653-A351-B3FBE9561C04}" type="pres">
      <dgm:prSet presAssocID="{6F833547-4D7F-4164-9286-9017F0035B94}" presName="childText" presStyleLbl="bgAcc1" presStyleIdx="0" presStyleCnt="1">
        <dgm:presLayoutVars>
          <dgm:bulletEnabled val="1"/>
        </dgm:presLayoutVars>
      </dgm:prSet>
      <dgm:spPr/>
    </dgm:pt>
  </dgm:ptLst>
  <dgm:cxnLst>
    <dgm:cxn modelId="{AC58B31C-7051-4375-932A-690ADEB91796}" type="presOf" srcId="{EE4ECB4A-D239-4219-8393-19729F7ADED1}" destId="{9C54B6F9-E7C0-4BAD-BB72-9610C4BD7824}" srcOrd="1" destOrd="0" presId="urn:microsoft.com/office/officeart/2005/8/layout/hierarchy3"/>
    <dgm:cxn modelId="{8C6EE629-A62D-4B42-9251-5FA6564B99AE}" srcId="{41B083D7-AA20-48E9-AB69-A500D56E90F7}" destId="{EE4ECB4A-D239-4219-8393-19729F7ADED1}" srcOrd="0" destOrd="0" parTransId="{5B72B5E0-9A06-42B6-BC32-1D915EEC430F}" sibTransId="{BB1AAA2F-C3AD-4C44-847C-3AE24A1CF0D6}"/>
    <dgm:cxn modelId="{32731D35-9B76-4E87-813F-D96174774A7F}" type="presOf" srcId="{EE4ECB4A-D239-4219-8393-19729F7ADED1}" destId="{6853F186-68D7-42AC-AD76-7140DE0A4397}" srcOrd="0" destOrd="0" presId="urn:microsoft.com/office/officeart/2005/8/layout/hierarchy3"/>
    <dgm:cxn modelId="{784CBE5A-0536-4D4E-876A-A12520D25B7C}" type="presOf" srcId="{41B083D7-AA20-48E9-AB69-A500D56E90F7}" destId="{CB6830FA-438F-4302-A268-9EA1D831CB20}" srcOrd="0" destOrd="0" presId="urn:microsoft.com/office/officeart/2005/8/layout/hierarchy3"/>
    <dgm:cxn modelId="{ADBF4FE2-47F0-46C8-9F96-4C50DD0598AD}" srcId="{EE4ECB4A-D239-4219-8393-19729F7ADED1}" destId="{6F833547-4D7F-4164-9286-9017F0035B94}" srcOrd="0" destOrd="0" parTransId="{877754AA-D244-4305-A74D-8C933B02C34B}" sibTransId="{266F69E6-4D21-4C47-8788-81CFD9F45DB3}"/>
    <dgm:cxn modelId="{6C6887E5-5224-46A5-8318-E9DA42D52837}" type="presOf" srcId="{877754AA-D244-4305-A74D-8C933B02C34B}" destId="{97038F79-7BAB-4844-8F18-013B4D7EC2A4}" srcOrd="0" destOrd="0" presId="urn:microsoft.com/office/officeart/2005/8/layout/hierarchy3"/>
    <dgm:cxn modelId="{15B503C8-FC12-414E-9692-5A723D343B72}" type="presOf" srcId="{6F833547-4D7F-4164-9286-9017F0035B94}" destId="{2468672F-0E8F-4653-A351-B3FBE9561C04}" srcOrd="0" destOrd="0" presId="urn:microsoft.com/office/officeart/2005/8/layout/hierarchy3"/>
    <dgm:cxn modelId="{B446949C-9756-4226-8233-C0E226EDCE5E}" type="presParOf" srcId="{CB6830FA-438F-4302-A268-9EA1D831CB20}" destId="{3DD5B8B6-4FD6-4180-8B71-E53E015B8F48}" srcOrd="0" destOrd="0" presId="urn:microsoft.com/office/officeart/2005/8/layout/hierarchy3"/>
    <dgm:cxn modelId="{C2BCD94F-A491-4E92-8032-F591397596B6}" type="presParOf" srcId="{3DD5B8B6-4FD6-4180-8B71-E53E015B8F48}" destId="{1BD3A2ED-9DD9-4A99-9DA2-A0D0A3BDBB84}" srcOrd="0" destOrd="0" presId="urn:microsoft.com/office/officeart/2005/8/layout/hierarchy3"/>
    <dgm:cxn modelId="{DE3DBC08-7844-4478-8D0F-57AD0F7CD78E}" type="presParOf" srcId="{1BD3A2ED-9DD9-4A99-9DA2-A0D0A3BDBB84}" destId="{6853F186-68D7-42AC-AD76-7140DE0A4397}" srcOrd="0" destOrd="0" presId="urn:microsoft.com/office/officeart/2005/8/layout/hierarchy3"/>
    <dgm:cxn modelId="{7D988FB9-5513-4430-8085-3AC3929DB7B7}" type="presParOf" srcId="{1BD3A2ED-9DD9-4A99-9DA2-A0D0A3BDBB84}" destId="{9C54B6F9-E7C0-4BAD-BB72-9610C4BD7824}" srcOrd="1" destOrd="0" presId="urn:microsoft.com/office/officeart/2005/8/layout/hierarchy3"/>
    <dgm:cxn modelId="{8BE9E895-CA9E-4F8E-9560-1AB8E33D2BC2}" type="presParOf" srcId="{3DD5B8B6-4FD6-4180-8B71-E53E015B8F48}" destId="{5711B4D4-7A3F-4221-991D-4D726E157995}" srcOrd="1" destOrd="0" presId="urn:microsoft.com/office/officeart/2005/8/layout/hierarchy3"/>
    <dgm:cxn modelId="{7C74093B-23EB-4BAF-B3BA-A28FEEB18A3B}" type="presParOf" srcId="{5711B4D4-7A3F-4221-991D-4D726E157995}" destId="{97038F79-7BAB-4844-8F18-013B4D7EC2A4}" srcOrd="0" destOrd="0" presId="urn:microsoft.com/office/officeart/2005/8/layout/hierarchy3"/>
    <dgm:cxn modelId="{042CBE0D-EAB0-4971-9BD4-8F8AE1F1A4CF}" type="presParOf" srcId="{5711B4D4-7A3F-4221-991D-4D726E157995}" destId="{2468672F-0E8F-4653-A351-B3FBE9561C0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B083D7-AA20-48E9-AB69-A500D56E90F7}" type="doc">
      <dgm:prSet loTypeId="urn:microsoft.com/office/officeart/2005/8/layout/hierarchy3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EE4ECB4A-D239-4219-8393-19729F7ADED1}">
      <dgm:prSet phldrT="[Texto]"/>
      <dgm:spPr/>
      <dgm:t>
        <a:bodyPr/>
        <a:lstStyle/>
        <a:p>
          <a:r>
            <a:rPr lang="es-ES" dirty="0"/>
            <a:t>Inversiones a medio y largo plazo</a:t>
          </a:r>
        </a:p>
      </dgm:t>
    </dgm:pt>
    <dgm:pt modelId="{5B72B5E0-9A06-42B6-BC32-1D915EEC430F}" type="parTrans" cxnId="{8C6EE629-A62D-4B42-9251-5FA6564B99AE}">
      <dgm:prSet/>
      <dgm:spPr/>
      <dgm:t>
        <a:bodyPr/>
        <a:lstStyle/>
        <a:p>
          <a:endParaRPr lang="es-ES"/>
        </a:p>
      </dgm:t>
    </dgm:pt>
    <dgm:pt modelId="{BB1AAA2F-C3AD-4C44-847C-3AE24A1CF0D6}" type="sibTrans" cxnId="{8C6EE629-A62D-4B42-9251-5FA6564B99AE}">
      <dgm:prSet/>
      <dgm:spPr/>
      <dgm:t>
        <a:bodyPr/>
        <a:lstStyle/>
        <a:p>
          <a:endParaRPr lang="es-ES"/>
        </a:p>
      </dgm:t>
    </dgm:pt>
    <dgm:pt modelId="{6F833547-4D7F-4164-9286-9017F0035B94}">
      <dgm:prSet phldrT="[Texto]"/>
      <dgm:spPr/>
      <dgm:t>
        <a:bodyPr/>
        <a:lstStyle/>
        <a:p>
          <a:r>
            <a:rPr lang="es-ES" dirty="0"/>
            <a:t>Nuevas instalaciones o adaptaciones (amortización)</a:t>
          </a:r>
        </a:p>
      </dgm:t>
    </dgm:pt>
    <dgm:pt modelId="{877754AA-D244-4305-A74D-8C933B02C34B}" type="parTrans" cxnId="{ADBF4FE2-47F0-46C8-9F96-4C50DD0598AD}">
      <dgm:prSet/>
      <dgm:spPr/>
      <dgm:t>
        <a:bodyPr/>
        <a:lstStyle/>
        <a:p>
          <a:endParaRPr lang="es-ES"/>
        </a:p>
      </dgm:t>
    </dgm:pt>
    <dgm:pt modelId="{266F69E6-4D21-4C47-8788-81CFD9F45DB3}" type="sibTrans" cxnId="{ADBF4FE2-47F0-46C8-9F96-4C50DD0598AD}">
      <dgm:prSet/>
      <dgm:spPr/>
      <dgm:t>
        <a:bodyPr/>
        <a:lstStyle/>
        <a:p>
          <a:endParaRPr lang="es-ES"/>
        </a:p>
      </dgm:t>
    </dgm:pt>
    <dgm:pt modelId="{266665F2-8CC7-43DC-9F96-D5DD17D4262C}">
      <dgm:prSet phldrT="[Texto]"/>
      <dgm:spPr/>
      <dgm:t>
        <a:bodyPr/>
        <a:lstStyle/>
        <a:p>
          <a:pPr algn="ctr"/>
          <a:r>
            <a:rPr lang="es-ES" dirty="0"/>
            <a:t>Cambios en las densidades</a:t>
          </a:r>
        </a:p>
      </dgm:t>
    </dgm:pt>
    <dgm:pt modelId="{CB83EA6B-D6FC-4F35-80AC-C05DDE3BA422}" type="parTrans" cxnId="{C4B214D0-C5B7-4006-A162-2E30C4580660}">
      <dgm:prSet/>
      <dgm:spPr/>
      <dgm:t>
        <a:bodyPr/>
        <a:lstStyle/>
        <a:p>
          <a:endParaRPr lang="es-ES"/>
        </a:p>
      </dgm:t>
    </dgm:pt>
    <dgm:pt modelId="{B210D065-4B82-4FC8-8418-511DB588FB29}" type="sibTrans" cxnId="{C4B214D0-C5B7-4006-A162-2E30C4580660}">
      <dgm:prSet/>
      <dgm:spPr/>
      <dgm:t>
        <a:bodyPr/>
        <a:lstStyle/>
        <a:p>
          <a:endParaRPr lang="es-ES"/>
        </a:p>
      </dgm:t>
    </dgm:pt>
    <dgm:pt modelId="{CB6830FA-438F-4302-A268-9EA1D831CB20}" type="pres">
      <dgm:prSet presAssocID="{41B083D7-AA20-48E9-AB69-A500D56E90F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D5B8B6-4FD6-4180-8B71-E53E015B8F48}" type="pres">
      <dgm:prSet presAssocID="{EE4ECB4A-D239-4219-8393-19729F7ADED1}" presName="root" presStyleCnt="0"/>
      <dgm:spPr/>
    </dgm:pt>
    <dgm:pt modelId="{1BD3A2ED-9DD9-4A99-9DA2-A0D0A3BDBB84}" type="pres">
      <dgm:prSet presAssocID="{EE4ECB4A-D239-4219-8393-19729F7ADED1}" presName="rootComposite" presStyleCnt="0"/>
      <dgm:spPr/>
    </dgm:pt>
    <dgm:pt modelId="{6853F186-68D7-42AC-AD76-7140DE0A4397}" type="pres">
      <dgm:prSet presAssocID="{EE4ECB4A-D239-4219-8393-19729F7ADED1}" presName="rootText" presStyleLbl="node1" presStyleIdx="0" presStyleCnt="1"/>
      <dgm:spPr/>
    </dgm:pt>
    <dgm:pt modelId="{9C54B6F9-E7C0-4BAD-BB72-9610C4BD7824}" type="pres">
      <dgm:prSet presAssocID="{EE4ECB4A-D239-4219-8393-19729F7ADED1}" presName="rootConnector" presStyleLbl="node1" presStyleIdx="0" presStyleCnt="1"/>
      <dgm:spPr/>
    </dgm:pt>
    <dgm:pt modelId="{5711B4D4-7A3F-4221-991D-4D726E157995}" type="pres">
      <dgm:prSet presAssocID="{EE4ECB4A-D239-4219-8393-19729F7ADED1}" presName="childShape" presStyleCnt="0"/>
      <dgm:spPr/>
    </dgm:pt>
    <dgm:pt modelId="{97038F79-7BAB-4844-8F18-013B4D7EC2A4}" type="pres">
      <dgm:prSet presAssocID="{877754AA-D244-4305-A74D-8C933B02C34B}" presName="Name13" presStyleLbl="parChTrans1D2" presStyleIdx="0" presStyleCnt="2"/>
      <dgm:spPr/>
    </dgm:pt>
    <dgm:pt modelId="{2468672F-0E8F-4653-A351-B3FBE9561C04}" type="pres">
      <dgm:prSet presAssocID="{6F833547-4D7F-4164-9286-9017F0035B94}" presName="childText" presStyleLbl="bgAcc1" presStyleIdx="0" presStyleCnt="2">
        <dgm:presLayoutVars>
          <dgm:bulletEnabled val="1"/>
        </dgm:presLayoutVars>
      </dgm:prSet>
      <dgm:spPr/>
    </dgm:pt>
    <dgm:pt modelId="{4A573B9D-7739-4930-B684-712F8D7124A3}" type="pres">
      <dgm:prSet presAssocID="{CB83EA6B-D6FC-4F35-80AC-C05DDE3BA422}" presName="Name13" presStyleLbl="parChTrans1D2" presStyleIdx="1" presStyleCnt="2"/>
      <dgm:spPr/>
    </dgm:pt>
    <dgm:pt modelId="{7C6A3835-D024-49EB-87FF-480FE553F0FC}" type="pres">
      <dgm:prSet presAssocID="{266665F2-8CC7-43DC-9F96-D5DD17D4262C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AC58B31C-7051-4375-932A-690ADEB91796}" type="presOf" srcId="{EE4ECB4A-D239-4219-8393-19729F7ADED1}" destId="{9C54B6F9-E7C0-4BAD-BB72-9610C4BD7824}" srcOrd="1" destOrd="0" presId="urn:microsoft.com/office/officeart/2005/8/layout/hierarchy3"/>
    <dgm:cxn modelId="{8C6EE629-A62D-4B42-9251-5FA6564B99AE}" srcId="{41B083D7-AA20-48E9-AB69-A500D56E90F7}" destId="{EE4ECB4A-D239-4219-8393-19729F7ADED1}" srcOrd="0" destOrd="0" parTransId="{5B72B5E0-9A06-42B6-BC32-1D915EEC430F}" sibTransId="{BB1AAA2F-C3AD-4C44-847C-3AE24A1CF0D6}"/>
    <dgm:cxn modelId="{32731D35-9B76-4E87-813F-D96174774A7F}" type="presOf" srcId="{EE4ECB4A-D239-4219-8393-19729F7ADED1}" destId="{6853F186-68D7-42AC-AD76-7140DE0A4397}" srcOrd="0" destOrd="0" presId="urn:microsoft.com/office/officeart/2005/8/layout/hierarchy3"/>
    <dgm:cxn modelId="{784CBE5A-0536-4D4E-876A-A12520D25B7C}" type="presOf" srcId="{41B083D7-AA20-48E9-AB69-A500D56E90F7}" destId="{CB6830FA-438F-4302-A268-9EA1D831CB20}" srcOrd="0" destOrd="0" presId="urn:microsoft.com/office/officeart/2005/8/layout/hierarchy3"/>
    <dgm:cxn modelId="{BECEBEBE-B06A-4E2C-BD3F-071202065E6C}" type="presOf" srcId="{266665F2-8CC7-43DC-9F96-D5DD17D4262C}" destId="{7C6A3835-D024-49EB-87FF-480FE553F0FC}" srcOrd="0" destOrd="0" presId="urn:microsoft.com/office/officeart/2005/8/layout/hierarchy3"/>
    <dgm:cxn modelId="{ADBF4FE2-47F0-46C8-9F96-4C50DD0598AD}" srcId="{EE4ECB4A-D239-4219-8393-19729F7ADED1}" destId="{6F833547-4D7F-4164-9286-9017F0035B94}" srcOrd="0" destOrd="0" parTransId="{877754AA-D244-4305-A74D-8C933B02C34B}" sibTransId="{266F69E6-4D21-4C47-8788-81CFD9F45DB3}"/>
    <dgm:cxn modelId="{6C6887E5-5224-46A5-8318-E9DA42D52837}" type="presOf" srcId="{877754AA-D244-4305-A74D-8C933B02C34B}" destId="{97038F79-7BAB-4844-8F18-013B4D7EC2A4}" srcOrd="0" destOrd="0" presId="urn:microsoft.com/office/officeart/2005/8/layout/hierarchy3"/>
    <dgm:cxn modelId="{15B503C8-FC12-414E-9692-5A723D343B72}" type="presOf" srcId="{6F833547-4D7F-4164-9286-9017F0035B94}" destId="{2468672F-0E8F-4653-A351-B3FBE9561C04}" srcOrd="0" destOrd="0" presId="urn:microsoft.com/office/officeart/2005/8/layout/hierarchy3"/>
    <dgm:cxn modelId="{C4B214D0-C5B7-4006-A162-2E30C4580660}" srcId="{EE4ECB4A-D239-4219-8393-19729F7ADED1}" destId="{266665F2-8CC7-43DC-9F96-D5DD17D4262C}" srcOrd="1" destOrd="0" parTransId="{CB83EA6B-D6FC-4F35-80AC-C05DDE3BA422}" sibTransId="{B210D065-4B82-4FC8-8418-511DB588FB29}"/>
    <dgm:cxn modelId="{62F0C2D0-7F31-4A50-B90A-0F26B21AEF3A}" type="presOf" srcId="{CB83EA6B-D6FC-4F35-80AC-C05DDE3BA422}" destId="{4A573B9D-7739-4930-B684-712F8D7124A3}" srcOrd="0" destOrd="0" presId="urn:microsoft.com/office/officeart/2005/8/layout/hierarchy3"/>
    <dgm:cxn modelId="{B446949C-9756-4226-8233-C0E226EDCE5E}" type="presParOf" srcId="{CB6830FA-438F-4302-A268-9EA1D831CB20}" destId="{3DD5B8B6-4FD6-4180-8B71-E53E015B8F48}" srcOrd="0" destOrd="0" presId="urn:microsoft.com/office/officeart/2005/8/layout/hierarchy3"/>
    <dgm:cxn modelId="{C2BCD94F-A491-4E92-8032-F591397596B6}" type="presParOf" srcId="{3DD5B8B6-4FD6-4180-8B71-E53E015B8F48}" destId="{1BD3A2ED-9DD9-4A99-9DA2-A0D0A3BDBB84}" srcOrd="0" destOrd="0" presId="urn:microsoft.com/office/officeart/2005/8/layout/hierarchy3"/>
    <dgm:cxn modelId="{DE3DBC08-7844-4478-8D0F-57AD0F7CD78E}" type="presParOf" srcId="{1BD3A2ED-9DD9-4A99-9DA2-A0D0A3BDBB84}" destId="{6853F186-68D7-42AC-AD76-7140DE0A4397}" srcOrd="0" destOrd="0" presId="urn:microsoft.com/office/officeart/2005/8/layout/hierarchy3"/>
    <dgm:cxn modelId="{7D988FB9-5513-4430-8085-3AC3929DB7B7}" type="presParOf" srcId="{1BD3A2ED-9DD9-4A99-9DA2-A0D0A3BDBB84}" destId="{9C54B6F9-E7C0-4BAD-BB72-9610C4BD7824}" srcOrd="1" destOrd="0" presId="urn:microsoft.com/office/officeart/2005/8/layout/hierarchy3"/>
    <dgm:cxn modelId="{8BE9E895-CA9E-4F8E-9560-1AB8E33D2BC2}" type="presParOf" srcId="{3DD5B8B6-4FD6-4180-8B71-E53E015B8F48}" destId="{5711B4D4-7A3F-4221-991D-4D726E157995}" srcOrd="1" destOrd="0" presId="urn:microsoft.com/office/officeart/2005/8/layout/hierarchy3"/>
    <dgm:cxn modelId="{7C74093B-23EB-4BAF-B3BA-A28FEEB18A3B}" type="presParOf" srcId="{5711B4D4-7A3F-4221-991D-4D726E157995}" destId="{97038F79-7BAB-4844-8F18-013B4D7EC2A4}" srcOrd="0" destOrd="0" presId="urn:microsoft.com/office/officeart/2005/8/layout/hierarchy3"/>
    <dgm:cxn modelId="{042CBE0D-EAB0-4971-9BD4-8F8AE1F1A4CF}" type="presParOf" srcId="{5711B4D4-7A3F-4221-991D-4D726E157995}" destId="{2468672F-0E8F-4653-A351-B3FBE9561C04}" srcOrd="1" destOrd="0" presId="urn:microsoft.com/office/officeart/2005/8/layout/hierarchy3"/>
    <dgm:cxn modelId="{32163B05-D915-4B0A-A1C9-32D180C80F6F}" type="presParOf" srcId="{5711B4D4-7A3F-4221-991D-4D726E157995}" destId="{4A573B9D-7739-4930-B684-712F8D7124A3}" srcOrd="2" destOrd="0" presId="urn:microsoft.com/office/officeart/2005/8/layout/hierarchy3"/>
    <dgm:cxn modelId="{C030500F-E745-411B-A7A0-F61F4A859FEB}" type="presParOf" srcId="{5711B4D4-7A3F-4221-991D-4D726E157995}" destId="{7C6A3835-D024-49EB-87FF-480FE553F0F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B083D7-AA20-48E9-AB69-A500D56E90F7}" type="doc">
      <dgm:prSet loTypeId="urn:microsoft.com/office/officeart/2005/8/layout/hierarchy3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EE4ECB4A-D239-4219-8393-19729F7ADED1}">
      <dgm:prSet phldrT="[Texto]"/>
      <dgm:spPr/>
      <dgm:t>
        <a:bodyPr/>
        <a:lstStyle/>
        <a:p>
          <a:r>
            <a:rPr lang="es-ES" dirty="0"/>
            <a:t>Inversiones a medio y largo plazo</a:t>
          </a:r>
        </a:p>
      </dgm:t>
    </dgm:pt>
    <dgm:pt modelId="{5B72B5E0-9A06-42B6-BC32-1D915EEC430F}" type="parTrans" cxnId="{8C6EE629-A62D-4B42-9251-5FA6564B99AE}">
      <dgm:prSet/>
      <dgm:spPr/>
      <dgm:t>
        <a:bodyPr/>
        <a:lstStyle/>
        <a:p>
          <a:endParaRPr lang="es-ES"/>
        </a:p>
      </dgm:t>
    </dgm:pt>
    <dgm:pt modelId="{BB1AAA2F-C3AD-4C44-847C-3AE24A1CF0D6}" type="sibTrans" cxnId="{8C6EE629-A62D-4B42-9251-5FA6564B99AE}">
      <dgm:prSet/>
      <dgm:spPr/>
      <dgm:t>
        <a:bodyPr/>
        <a:lstStyle/>
        <a:p>
          <a:endParaRPr lang="es-ES"/>
        </a:p>
      </dgm:t>
    </dgm:pt>
    <dgm:pt modelId="{6F833547-4D7F-4164-9286-9017F0035B94}">
      <dgm:prSet phldrT="[Texto]"/>
      <dgm:spPr/>
      <dgm:t>
        <a:bodyPr/>
        <a:lstStyle/>
        <a:p>
          <a:r>
            <a:rPr lang="es-ES" dirty="0"/>
            <a:t>Nuevas instalaciones o adaptaciones (amortización)</a:t>
          </a:r>
        </a:p>
      </dgm:t>
    </dgm:pt>
    <dgm:pt modelId="{877754AA-D244-4305-A74D-8C933B02C34B}" type="parTrans" cxnId="{ADBF4FE2-47F0-46C8-9F96-4C50DD0598AD}">
      <dgm:prSet/>
      <dgm:spPr/>
      <dgm:t>
        <a:bodyPr/>
        <a:lstStyle/>
        <a:p>
          <a:endParaRPr lang="es-ES"/>
        </a:p>
      </dgm:t>
    </dgm:pt>
    <dgm:pt modelId="{266F69E6-4D21-4C47-8788-81CFD9F45DB3}" type="sibTrans" cxnId="{ADBF4FE2-47F0-46C8-9F96-4C50DD0598AD}">
      <dgm:prSet/>
      <dgm:spPr/>
      <dgm:t>
        <a:bodyPr/>
        <a:lstStyle/>
        <a:p>
          <a:endParaRPr lang="es-ES"/>
        </a:p>
      </dgm:t>
    </dgm:pt>
    <dgm:pt modelId="{266665F2-8CC7-43DC-9F96-D5DD17D4262C}">
      <dgm:prSet phldrT="[Texto]"/>
      <dgm:spPr/>
      <dgm:t>
        <a:bodyPr/>
        <a:lstStyle/>
        <a:p>
          <a:r>
            <a:rPr lang="es-ES" dirty="0"/>
            <a:t>Cambios en las densidades</a:t>
          </a:r>
        </a:p>
      </dgm:t>
    </dgm:pt>
    <dgm:pt modelId="{CB83EA6B-D6FC-4F35-80AC-C05DDE3BA422}" type="parTrans" cxnId="{C4B214D0-C5B7-4006-A162-2E30C4580660}">
      <dgm:prSet/>
      <dgm:spPr/>
      <dgm:t>
        <a:bodyPr/>
        <a:lstStyle/>
        <a:p>
          <a:endParaRPr lang="es-ES"/>
        </a:p>
      </dgm:t>
    </dgm:pt>
    <dgm:pt modelId="{B210D065-4B82-4FC8-8418-511DB588FB29}" type="sibTrans" cxnId="{C4B214D0-C5B7-4006-A162-2E30C4580660}">
      <dgm:prSet/>
      <dgm:spPr/>
      <dgm:t>
        <a:bodyPr/>
        <a:lstStyle/>
        <a:p>
          <a:endParaRPr lang="es-ES"/>
        </a:p>
      </dgm:t>
    </dgm:pt>
    <dgm:pt modelId="{E5056DF0-6AD5-4E10-9172-2A8CD0CB1DBD}">
      <dgm:prSet phldrT="[Texto]"/>
      <dgm:spPr/>
      <dgm:t>
        <a:bodyPr/>
        <a:lstStyle/>
        <a:p>
          <a:r>
            <a:rPr lang="es-ES" dirty="0"/>
            <a:t>Incrementos en los costes de producción</a:t>
          </a:r>
        </a:p>
      </dgm:t>
    </dgm:pt>
    <dgm:pt modelId="{04D5220D-5097-439F-8605-973B6D596D8A}" type="parTrans" cxnId="{5B83352F-A83C-4474-9F78-3BE82D5E802D}">
      <dgm:prSet/>
      <dgm:spPr/>
      <dgm:t>
        <a:bodyPr/>
        <a:lstStyle/>
        <a:p>
          <a:endParaRPr lang="es-ES"/>
        </a:p>
      </dgm:t>
    </dgm:pt>
    <dgm:pt modelId="{23CFE69B-A736-4319-9B7C-AFA6475BB842}" type="sibTrans" cxnId="{5B83352F-A83C-4474-9F78-3BE82D5E802D}">
      <dgm:prSet/>
      <dgm:spPr/>
      <dgm:t>
        <a:bodyPr/>
        <a:lstStyle/>
        <a:p>
          <a:endParaRPr lang="es-ES"/>
        </a:p>
      </dgm:t>
    </dgm:pt>
    <dgm:pt modelId="{260C033D-6DDF-4A85-8593-FFFEA37C83A2}">
      <dgm:prSet phldrT="[Texto]"/>
      <dgm:spPr/>
      <dgm:t>
        <a:bodyPr/>
        <a:lstStyle/>
        <a:p>
          <a:r>
            <a:rPr lang="es-ES" dirty="0"/>
            <a:t>Jaula vs alternativo</a:t>
          </a:r>
        </a:p>
      </dgm:t>
    </dgm:pt>
    <dgm:pt modelId="{4FA105D5-CA94-4734-A87A-F660952393F6}" type="parTrans" cxnId="{D2BA9DA0-2ECA-49F6-B978-9A8DC19A2F00}">
      <dgm:prSet/>
      <dgm:spPr/>
      <dgm:t>
        <a:bodyPr/>
        <a:lstStyle/>
        <a:p>
          <a:endParaRPr lang="es-ES"/>
        </a:p>
      </dgm:t>
    </dgm:pt>
    <dgm:pt modelId="{4CDFF1DB-8E0F-4253-8C9B-99C1A15733F9}" type="sibTrans" cxnId="{D2BA9DA0-2ECA-49F6-B978-9A8DC19A2F00}">
      <dgm:prSet/>
      <dgm:spPr/>
      <dgm:t>
        <a:bodyPr/>
        <a:lstStyle/>
        <a:p>
          <a:endParaRPr lang="es-ES"/>
        </a:p>
      </dgm:t>
    </dgm:pt>
    <dgm:pt modelId="{CB6830FA-438F-4302-A268-9EA1D831CB20}" type="pres">
      <dgm:prSet presAssocID="{41B083D7-AA20-48E9-AB69-A500D56E90F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D5B8B6-4FD6-4180-8B71-E53E015B8F48}" type="pres">
      <dgm:prSet presAssocID="{EE4ECB4A-D239-4219-8393-19729F7ADED1}" presName="root" presStyleCnt="0"/>
      <dgm:spPr/>
    </dgm:pt>
    <dgm:pt modelId="{1BD3A2ED-9DD9-4A99-9DA2-A0D0A3BDBB84}" type="pres">
      <dgm:prSet presAssocID="{EE4ECB4A-D239-4219-8393-19729F7ADED1}" presName="rootComposite" presStyleCnt="0"/>
      <dgm:spPr/>
    </dgm:pt>
    <dgm:pt modelId="{6853F186-68D7-42AC-AD76-7140DE0A4397}" type="pres">
      <dgm:prSet presAssocID="{EE4ECB4A-D239-4219-8393-19729F7ADED1}" presName="rootText" presStyleLbl="node1" presStyleIdx="0" presStyleCnt="2"/>
      <dgm:spPr/>
    </dgm:pt>
    <dgm:pt modelId="{9C54B6F9-E7C0-4BAD-BB72-9610C4BD7824}" type="pres">
      <dgm:prSet presAssocID="{EE4ECB4A-D239-4219-8393-19729F7ADED1}" presName="rootConnector" presStyleLbl="node1" presStyleIdx="0" presStyleCnt="2"/>
      <dgm:spPr/>
    </dgm:pt>
    <dgm:pt modelId="{5711B4D4-7A3F-4221-991D-4D726E157995}" type="pres">
      <dgm:prSet presAssocID="{EE4ECB4A-D239-4219-8393-19729F7ADED1}" presName="childShape" presStyleCnt="0"/>
      <dgm:spPr/>
    </dgm:pt>
    <dgm:pt modelId="{97038F79-7BAB-4844-8F18-013B4D7EC2A4}" type="pres">
      <dgm:prSet presAssocID="{877754AA-D244-4305-A74D-8C933B02C34B}" presName="Name13" presStyleLbl="parChTrans1D2" presStyleIdx="0" presStyleCnt="3"/>
      <dgm:spPr/>
    </dgm:pt>
    <dgm:pt modelId="{2468672F-0E8F-4653-A351-B3FBE9561C04}" type="pres">
      <dgm:prSet presAssocID="{6F833547-4D7F-4164-9286-9017F0035B94}" presName="childText" presStyleLbl="bgAcc1" presStyleIdx="0" presStyleCnt="3">
        <dgm:presLayoutVars>
          <dgm:bulletEnabled val="1"/>
        </dgm:presLayoutVars>
      </dgm:prSet>
      <dgm:spPr/>
    </dgm:pt>
    <dgm:pt modelId="{4A573B9D-7739-4930-B684-712F8D7124A3}" type="pres">
      <dgm:prSet presAssocID="{CB83EA6B-D6FC-4F35-80AC-C05DDE3BA422}" presName="Name13" presStyleLbl="parChTrans1D2" presStyleIdx="1" presStyleCnt="3"/>
      <dgm:spPr/>
    </dgm:pt>
    <dgm:pt modelId="{7C6A3835-D024-49EB-87FF-480FE553F0FC}" type="pres">
      <dgm:prSet presAssocID="{266665F2-8CC7-43DC-9F96-D5DD17D4262C}" presName="childText" presStyleLbl="bgAcc1" presStyleIdx="1" presStyleCnt="3">
        <dgm:presLayoutVars>
          <dgm:bulletEnabled val="1"/>
        </dgm:presLayoutVars>
      </dgm:prSet>
      <dgm:spPr/>
    </dgm:pt>
    <dgm:pt modelId="{8760B308-8496-4C3F-866D-F8C7BD72D25C}" type="pres">
      <dgm:prSet presAssocID="{E5056DF0-6AD5-4E10-9172-2A8CD0CB1DBD}" presName="root" presStyleCnt="0"/>
      <dgm:spPr/>
    </dgm:pt>
    <dgm:pt modelId="{AEBC2851-BCC8-4AB4-8DB7-647B38BCD1E8}" type="pres">
      <dgm:prSet presAssocID="{E5056DF0-6AD5-4E10-9172-2A8CD0CB1DBD}" presName="rootComposite" presStyleCnt="0"/>
      <dgm:spPr/>
    </dgm:pt>
    <dgm:pt modelId="{3E85C23A-54F0-4227-9481-D0C2C34FF954}" type="pres">
      <dgm:prSet presAssocID="{E5056DF0-6AD5-4E10-9172-2A8CD0CB1DBD}" presName="rootText" presStyleLbl="node1" presStyleIdx="1" presStyleCnt="2"/>
      <dgm:spPr/>
    </dgm:pt>
    <dgm:pt modelId="{FA55C219-2169-401D-8CCB-7FC957D9415D}" type="pres">
      <dgm:prSet presAssocID="{E5056DF0-6AD5-4E10-9172-2A8CD0CB1DBD}" presName="rootConnector" presStyleLbl="node1" presStyleIdx="1" presStyleCnt="2"/>
      <dgm:spPr/>
    </dgm:pt>
    <dgm:pt modelId="{F3CE9EFE-BE30-44E1-80E2-18BBEC4F7AFE}" type="pres">
      <dgm:prSet presAssocID="{E5056DF0-6AD5-4E10-9172-2A8CD0CB1DBD}" presName="childShape" presStyleCnt="0"/>
      <dgm:spPr/>
    </dgm:pt>
    <dgm:pt modelId="{5CD6AE36-0B47-4F14-A2B8-446778C02803}" type="pres">
      <dgm:prSet presAssocID="{4FA105D5-CA94-4734-A87A-F660952393F6}" presName="Name13" presStyleLbl="parChTrans1D2" presStyleIdx="2" presStyleCnt="3"/>
      <dgm:spPr/>
    </dgm:pt>
    <dgm:pt modelId="{479A8C6F-8CCF-4363-861E-D4E9A4E70B53}" type="pres">
      <dgm:prSet presAssocID="{260C033D-6DDF-4A85-8593-FFFEA37C83A2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C1E0440D-77EA-421B-84EC-9FA13DC6EEAD}" type="presOf" srcId="{4FA105D5-CA94-4734-A87A-F660952393F6}" destId="{5CD6AE36-0B47-4F14-A2B8-446778C02803}" srcOrd="0" destOrd="0" presId="urn:microsoft.com/office/officeart/2005/8/layout/hierarchy3"/>
    <dgm:cxn modelId="{AC58B31C-7051-4375-932A-690ADEB91796}" type="presOf" srcId="{EE4ECB4A-D239-4219-8393-19729F7ADED1}" destId="{9C54B6F9-E7C0-4BAD-BB72-9610C4BD7824}" srcOrd="1" destOrd="0" presId="urn:microsoft.com/office/officeart/2005/8/layout/hierarchy3"/>
    <dgm:cxn modelId="{8C6EE629-A62D-4B42-9251-5FA6564B99AE}" srcId="{41B083D7-AA20-48E9-AB69-A500D56E90F7}" destId="{EE4ECB4A-D239-4219-8393-19729F7ADED1}" srcOrd="0" destOrd="0" parTransId="{5B72B5E0-9A06-42B6-BC32-1D915EEC430F}" sibTransId="{BB1AAA2F-C3AD-4C44-847C-3AE24A1CF0D6}"/>
    <dgm:cxn modelId="{93871E2E-8F94-4863-BC51-AD2CDD58ACB9}" type="presOf" srcId="{260C033D-6DDF-4A85-8593-FFFEA37C83A2}" destId="{479A8C6F-8CCF-4363-861E-D4E9A4E70B53}" srcOrd="0" destOrd="0" presId="urn:microsoft.com/office/officeart/2005/8/layout/hierarchy3"/>
    <dgm:cxn modelId="{5B83352F-A83C-4474-9F78-3BE82D5E802D}" srcId="{41B083D7-AA20-48E9-AB69-A500D56E90F7}" destId="{E5056DF0-6AD5-4E10-9172-2A8CD0CB1DBD}" srcOrd="1" destOrd="0" parTransId="{04D5220D-5097-439F-8605-973B6D596D8A}" sibTransId="{23CFE69B-A736-4319-9B7C-AFA6475BB842}"/>
    <dgm:cxn modelId="{32731D35-9B76-4E87-813F-D96174774A7F}" type="presOf" srcId="{EE4ECB4A-D239-4219-8393-19729F7ADED1}" destId="{6853F186-68D7-42AC-AD76-7140DE0A4397}" srcOrd="0" destOrd="0" presId="urn:microsoft.com/office/officeart/2005/8/layout/hierarchy3"/>
    <dgm:cxn modelId="{784CBE5A-0536-4D4E-876A-A12520D25B7C}" type="presOf" srcId="{41B083D7-AA20-48E9-AB69-A500D56E90F7}" destId="{CB6830FA-438F-4302-A268-9EA1D831CB20}" srcOrd="0" destOrd="0" presId="urn:microsoft.com/office/officeart/2005/8/layout/hierarchy3"/>
    <dgm:cxn modelId="{34D74A90-E60D-4725-96FB-F57A15EBC2BE}" type="presOf" srcId="{E5056DF0-6AD5-4E10-9172-2A8CD0CB1DBD}" destId="{FA55C219-2169-401D-8CCB-7FC957D9415D}" srcOrd="1" destOrd="0" presId="urn:microsoft.com/office/officeart/2005/8/layout/hierarchy3"/>
    <dgm:cxn modelId="{D2BA9DA0-2ECA-49F6-B978-9A8DC19A2F00}" srcId="{E5056DF0-6AD5-4E10-9172-2A8CD0CB1DBD}" destId="{260C033D-6DDF-4A85-8593-FFFEA37C83A2}" srcOrd="0" destOrd="0" parTransId="{4FA105D5-CA94-4734-A87A-F660952393F6}" sibTransId="{4CDFF1DB-8E0F-4253-8C9B-99C1A15733F9}"/>
    <dgm:cxn modelId="{BECEBEBE-B06A-4E2C-BD3F-071202065E6C}" type="presOf" srcId="{266665F2-8CC7-43DC-9F96-D5DD17D4262C}" destId="{7C6A3835-D024-49EB-87FF-480FE553F0FC}" srcOrd="0" destOrd="0" presId="urn:microsoft.com/office/officeart/2005/8/layout/hierarchy3"/>
    <dgm:cxn modelId="{E3A931DF-9674-47F6-9555-710430133C74}" type="presOf" srcId="{E5056DF0-6AD5-4E10-9172-2A8CD0CB1DBD}" destId="{3E85C23A-54F0-4227-9481-D0C2C34FF954}" srcOrd="0" destOrd="0" presId="urn:microsoft.com/office/officeart/2005/8/layout/hierarchy3"/>
    <dgm:cxn modelId="{ADBF4FE2-47F0-46C8-9F96-4C50DD0598AD}" srcId="{EE4ECB4A-D239-4219-8393-19729F7ADED1}" destId="{6F833547-4D7F-4164-9286-9017F0035B94}" srcOrd="0" destOrd="0" parTransId="{877754AA-D244-4305-A74D-8C933B02C34B}" sibTransId="{266F69E6-4D21-4C47-8788-81CFD9F45DB3}"/>
    <dgm:cxn modelId="{6C6887E5-5224-46A5-8318-E9DA42D52837}" type="presOf" srcId="{877754AA-D244-4305-A74D-8C933B02C34B}" destId="{97038F79-7BAB-4844-8F18-013B4D7EC2A4}" srcOrd="0" destOrd="0" presId="urn:microsoft.com/office/officeart/2005/8/layout/hierarchy3"/>
    <dgm:cxn modelId="{15B503C8-FC12-414E-9692-5A723D343B72}" type="presOf" srcId="{6F833547-4D7F-4164-9286-9017F0035B94}" destId="{2468672F-0E8F-4653-A351-B3FBE9561C04}" srcOrd="0" destOrd="0" presId="urn:microsoft.com/office/officeart/2005/8/layout/hierarchy3"/>
    <dgm:cxn modelId="{C4B214D0-C5B7-4006-A162-2E30C4580660}" srcId="{EE4ECB4A-D239-4219-8393-19729F7ADED1}" destId="{266665F2-8CC7-43DC-9F96-D5DD17D4262C}" srcOrd="1" destOrd="0" parTransId="{CB83EA6B-D6FC-4F35-80AC-C05DDE3BA422}" sibTransId="{B210D065-4B82-4FC8-8418-511DB588FB29}"/>
    <dgm:cxn modelId="{62F0C2D0-7F31-4A50-B90A-0F26B21AEF3A}" type="presOf" srcId="{CB83EA6B-D6FC-4F35-80AC-C05DDE3BA422}" destId="{4A573B9D-7739-4930-B684-712F8D7124A3}" srcOrd="0" destOrd="0" presId="urn:microsoft.com/office/officeart/2005/8/layout/hierarchy3"/>
    <dgm:cxn modelId="{B446949C-9756-4226-8233-C0E226EDCE5E}" type="presParOf" srcId="{CB6830FA-438F-4302-A268-9EA1D831CB20}" destId="{3DD5B8B6-4FD6-4180-8B71-E53E015B8F48}" srcOrd="0" destOrd="0" presId="urn:microsoft.com/office/officeart/2005/8/layout/hierarchy3"/>
    <dgm:cxn modelId="{C2BCD94F-A491-4E92-8032-F591397596B6}" type="presParOf" srcId="{3DD5B8B6-4FD6-4180-8B71-E53E015B8F48}" destId="{1BD3A2ED-9DD9-4A99-9DA2-A0D0A3BDBB84}" srcOrd="0" destOrd="0" presId="urn:microsoft.com/office/officeart/2005/8/layout/hierarchy3"/>
    <dgm:cxn modelId="{DE3DBC08-7844-4478-8D0F-57AD0F7CD78E}" type="presParOf" srcId="{1BD3A2ED-9DD9-4A99-9DA2-A0D0A3BDBB84}" destId="{6853F186-68D7-42AC-AD76-7140DE0A4397}" srcOrd="0" destOrd="0" presId="urn:microsoft.com/office/officeart/2005/8/layout/hierarchy3"/>
    <dgm:cxn modelId="{7D988FB9-5513-4430-8085-3AC3929DB7B7}" type="presParOf" srcId="{1BD3A2ED-9DD9-4A99-9DA2-A0D0A3BDBB84}" destId="{9C54B6F9-E7C0-4BAD-BB72-9610C4BD7824}" srcOrd="1" destOrd="0" presId="urn:microsoft.com/office/officeart/2005/8/layout/hierarchy3"/>
    <dgm:cxn modelId="{8BE9E895-CA9E-4F8E-9560-1AB8E33D2BC2}" type="presParOf" srcId="{3DD5B8B6-4FD6-4180-8B71-E53E015B8F48}" destId="{5711B4D4-7A3F-4221-991D-4D726E157995}" srcOrd="1" destOrd="0" presId="urn:microsoft.com/office/officeart/2005/8/layout/hierarchy3"/>
    <dgm:cxn modelId="{7C74093B-23EB-4BAF-B3BA-A28FEEB18A3B}" type="presParOf" srcId="{5711B4D4-7A3F-4221-991D-4D726E157995}" destId="{97038F79-7BAB-4844-8F18-013B4D7EC2A4}" srcOrd="0" destOrd="0" presId="urn:microsoft.com/office/officeart/2005/8/layout/hierarchy3"/>
    <dgm:cxn modelId="{042CBE0D-EAB0-4971-9BD4-8F8AE1F1A4CF}" type="presParOf" srcId="{5711B4D4-7A3F-4221-991D-4D726E157995}" destId="{2468672F-0E8F-4653-A351-B3FBE9561C04}" srcOrd="1" destOrd="0" presId="urn:microsoft.com/office/officeart/2005/8/layout/hierarchy3"/>
    <dgm:cxn modelId="{32163B05-D915-4B0A-A1C9-32D180C80F6F}" type="presParOf" srcId="{5711B4D4-7A3F-4221-991D-4D726E157995}" destId="{4A573B9D-7739-4930-B684-712F8D7124A3}" srcOrd="2" destOrd="0" presId="urn:microsoft.com/office/officeart/2005/8/layout/hierarchy3"/>
    <dgm:cxn modelId="{C030500F-E745-411B-A7A0-F61F4A859FEB}" type="presParOf" srcId="{5711B4D4-7A3F-4221-991D-4D726E157995}" destId="{7C6A3835-D024-49EB-87FF-480FE553F0FC}" srcOrd="3" destOrd="0" presId="urn:microsoft.com/office/officeart/2005/8/layout/hierarchy3"/>
    <dgm:cxn modelId="{8690AB8E-4A5D-4097-AF37-7E93DEDB75A5}" type="presParOf" srcId="{CB6830FA-438F-4302-A268-9EA1D831CB20}" destId="{8760B308-8496-4C3F-866D-F8C7BD72D25C}" srcOrd="1" destOrd="0" presId="urn:microsoft.com/office/officeart/2005/8/layout/hierarchy3"/>
    <dgm:cxn modelId="{0EB4660C-9F06-4DC9-8A6F-89FF213E77D2}" type="presParOf" srcId="{8760B308-8496-4C3F-866D-F8C7BD72D25C}" destId="{AEBC2851-BCC8-4AB4-8DB7-647B38BCD1E8}" srcOrd="0" destOrd="0" presId="urn:microsoft.com/office/officeart/2005/8/layout/hierarchy3"/>
    <dgm:cxn modelId="{7FCCA6BD-0519-457D-8B02-FBB364853CA7}" type="presParOf" srcId="{AEBC2851-BCC8-4AB4-8DB7-647B38BCD1E8}" destId="{3E85C23A-54F0-4227-9481-D0C2C34FF954}" srcOrd="0" destOrd="0" presId="urn:microsoft.com/office/officeart/2005/8/layout/hierarchy3"/>
    <dgm:cxn modelId="{A3CB4D26-D424-4E33-BA22-B7F76085ECA3}" type="presParOf" srcId="{AEBC2851-BCC8-4AB4-8DB7-647B38BCD1E8}" destId="{FA55C219-2169-401D-8CCB-7FC957D9415D}" srcOrd="1" destOrd="0" presId="urn:microsoft.com/office/officeart/2005/8/layout/hierarchy3"/>
    <dgm:cxn modelId="{36BF2163-6784-4C6F-B3EA-7335092BE3C9}" type="presParOf" srcId="{8760B308-8496-4C3F-866D-F8C7BD72D25C}" destId="{F3CE9EFE-BE30-44E1-80E2-18BBEC4F7AFE}" srcOrd="1" destOrd="0" presId="urn:microsoft.com/office/officeart/2005/8/layout/hierarchy3"/>
    <dgm:cxn modelId="{75BBA04C-94F7-4B8B-B4F8-BDC976475730}" type="presParOf" srcId="{F3CE9EFE-BE30-44E1-80E2-18BBEC4F7AFE}" destId="{5CD6AE36-0B47-4F14-A2B8-446778C02803}" srcOrd="0" destOrd="0" presId="urn:microsoft.com/office/officeart/2005/8/layout/hierarchy3"/>
    <dgm:cxn modelId="{F0C9F63A-1E1D-4004-AA6F-340FDA7E3E06}" type="presParOf" srcId="{F3CE9EFE-BE30-44E1-80E2-18BBEC4F7AFE}" destId="{479A8C6F-8CCF-4363-861E-D4E9A4E70B5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B083D7-AA20-48E9-AB69-A500D56E90F7}" type="doc">
      <dgm:prSet loTypeId="urn:microsoft.com/office/officeart/2005/8/layout/hierarchy3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EE4ECB4A-D239-4219-8393-19729F7ADED1}">
      <dgm:prSet phldrT="[Texto]"/>
      <dgm:spPr/>
      <dgm:t>
        <a:bodyPr/>
        <a:lstStyle/>
        <a:p>
          <a:r>
            <a:rPr lang="es-ES" dirty="0"/>
            <a:t>Inversiones a medio y largo plazo</a:t>
          </a:r>
        </a:p>
      </dgm:t>
    </dgm:pt>
    <dgm:pt modelId="{5B72B5E0-9A06-42B6-BC32-1D915EEC430F}" type="parTrans" cxnId="{8C6EE629-A62D-4B42-9251-5FA6564B99AE}">
      <dgm:prSet/>
      <dgm:spPr/>
      <dgm:t>
        <a:bodyPr/>
        <a:lstStyle/>
        <a:p>
          <a:endParaRPr lang="es-ES"/>
        </a:p>
      </dgm:t>
    </dgm:pt>
    <dgm:pt modelId="{BB1AAA2F-C3AD-4C44-847C-3AE24A1CF0D6}" type="sibTrans" cxnId="{8C6EE629-A62D-4B42-9251-5FA6564B99AE}">
      <dgm:prSet/>
      <dgm:spPr/>
      <dgm:t>
        <a:bodyPr/>
        <a:lstStyle/>
        <a:p>
          <a:endParaRPr lang="es-ES"/>
        </a:p>
      </dgm:t>
    </dgm:pt>
    <dgm:pt modelId="{6F833547-4D7F-4164-9286-9017F0035B94}">
      <dgm:prSet phldrT="[Texto]"/>
      <dgm:spPr/>
      <dgm:t>
        <a:bodyPr/>
        <a:lstStyle/>
        <a:p>
          <a:r>
            <a:rPr lang="es-ES" dirty="0"/>
            <a:t>Nuevas instalaciones o adaptaciones (amortización)</a:t>
          </a:r>
        </a:p>
      </dgm:t>
    </dgm:pt>
    <dgm:pt modelId="{877754AA-D244-4305-A74D-8C933B02C34B}" type="parTrans" cxnId="{ADBF4FE2-47F0-46C8-9F96-4C50DD0598AD}">
      <dgm:prSet/>
      <dgm:spPr/>
      <dgm:t>
        <a:bodyPr/>
        <a:lstStyle/>
        <a:p>
          <a:endParaRPr lang="es-ES"/>
        </a:p>
      </dgm:t>
    </dgm:pt>
    <dgm:pt modelId="{266F69E6-4D21-4C47-8788-81CFD9F45DB3}" type="sibTrans" cxnId="{ADBF4FE2-47F0-46C8-9F96-4C50DD0598AD}">
      <dgm:prSet/>
      <dgm:spPr/>
      <dgm:t>
        <a:bodyPr/>
        <a:lstStyle/>
        <a:p>
          <a:endParaRPr lang="es-ES"/>
        </a:p>
      </dgm:t>
    </dgm:pt>
    <dgm:pt modelId="{266665F2-8CC7-43DC-9F96-D5DD17D4262C}">
      <dgm:prSet phldrT="[Texto]"/>
      <dgm:spPr/>
      <dgm:t>
        <a:bodyPr/>
        <a:lstStyle/>
        <a:p>
          <a:r>
            <a:rPr lang="es-ES" dirty="0"/>
            <a:t>Cambios en las densidades</a:t>
          </a:r>
        </a:p>
      </dgm:t>
    </dgm:pt>
    <dgm:pt modelId="{CB83EA6B-D6FC-4F35-80AC-C05DDE3BA422}" type="parTrans" cxnId="{C4B214D0-C5B7-4006-A162-2E30C4580660}">
      <dgm:prSet/>
      <dgm:spPr/>
      <dgm:t>
        <a:bodyPr/>
        <a:lstStyle/>
        <a:p>
          <a:endParaRPr lang="es-ES"/>
        </a:p>
      </dgm:t>
    </dgm:pt>
    <dgm:pt modelId="{B210D065-4B82-4FC8-8418-511DB588FB29}" type="sibTrans" cxnId="{C4B214D0-C5B7-4006-A162-2E30C4580660}">
      <dgm:prSet/>
      <dgm:spPr/>
      <dgm:t>
        <a:bodyPr/>
        <a:lstStyle/>
        <a:p>
          <a:endParaRPr lang="es-ES"/>
        </a:p>
      </dgm:t>
    </dgm:pt>
    <dgm:pt modelId="{E5056DF0-6AD5-4E10-9172-2A8CD0CB1DBD}">
      <dgm:prSet phldrT="[Texto]"/>
      <dgm:spPr/>
      <dgm:t>
        <a:bodyPr/>
        <a:lstStyle/>
        <a:p>
          <a:r>
            <a:rPr lang="es-ES" dirty="0"/>
            <a:t>Incrementos en los costes de producción</a:t>
          </a:r>
        </a:p>
      </dgm:t>
    </dgm:pt>
    <dgm:pt modelId="{04D5220D-5097-439F-8605-973B6D596D8A}" type="parTrans" cxnId="{5B83352F-A83C-4474-9F78-3BE82D5E802D}">
      <dgm:prSet/>
      <dgm:spPr/>
      <dgm:t>
        <a:bodyPr/>
        <a:lstStyle/>
        <a:p>
          <a:endParaRPr lang="es-ES"/>
        </a:p>
      </dgm:t>
    </dgm:pt>
    <dgm:pt modelId="{23CFE69B-A736-4319-9B7C-AFA6475BB842}" type="sibTrans" cxnId="{5B83352F-A83C-4474-9F78-3BE82D5E802D}">
      <dgm:prSet/>
      <dgm:spPr/>
      <dgm:t>
        <a:bodyPr/>
        <a:lstStyle/>
        <a:p>
          <a:endParaRPr lang="es-ES"/>
        </a:p>
      </dgm:t>
    </dgm:pt>
    <dgm:pt modelId="{260C033D-6DDF-4A85-8593-FFFEA37C83A2}">
      <dgm:prSet phldrT="[Texto]"/>
      <dgm:spPr/>
      <dgm:t>
        <a:bodyPr/>
        <a:lstStyle/>
        <a:p>
          <a:r>
            <a:rPr lang="es-ES" dirty="0"/>
            <a:t>Jaula vs alternativo</a:t>
          </a:r>
        </a:p>
      </dgm:t>
    </dgm:pt>
    <dgm:pt modelId="{4FA105D5-CA94-4734-A87A-F660952393F6}" type="parTrans" cxnId="{D2BA9DA0-2ECA-49F6-B978-9A8DC19A2F00}">
      <dgm:prSet/>
      <dgm:spPr/>
      <dgm:t>
        <a:bodyPr/>
        <a:lstStyle/>
        <a:p>
          <a:endParaRPr lang="es-ES"/>
        </a:p>
      </dgm:t>
    </dgm:pt>
    <dgm:pt modelId="{4CDFF1DB-8E0F-4253-8C9B-99C1A15733F9}" type="sibTrans" cxnId="{D2BA9DA0-2ECA-49F6-B978-9A8DC19A2F00}">
      <dgm:prSet/>
      <dgm:spPr/>
      <dgm:t>
        <a:bodyPr/>
        <a:lstStyle/>
        <a:p>
          <a:endParaRPr lang="es-ES"/>
        </a:p>
      </dgm:t>
    </dgm:pt>
    <dgm:pt modelId="{2EF1B90C-F843-407A-887A-940FBB8480D1}">
      <dgm:prSet phldrT="[Texto]"/>
      <dgm:spPr/>
      <dgm:t>
        <a:bodyPr/>
        <a:lstStyle/>
        <a:p>
          <a:r>
            <a:rPr lang="es-ES" dirty="0"/>
            <a:t>Repercusión económica en el consumidor</a:t>
          </a:r>
        </a:p>
      </dgm:t>
    </dgm:pt>
    <dgm:pt modelId="{7E9BF336-EAE6-490B-B01E-71F93A44D568}" type="parTrans" cxnId="{FACA1032-DD5A-4A7E-8855-89B6B50C1A82}">
      <dgm:prSet/>
      <dgm:spPr/>
      <dgm:t>
        <a:bodyPr/>
        <a:lstStyle/>
        <a:p>
          <a:endParaRPr lang="es-ES"/>
        </a:p>
      </dgm:t>
    </dgm:pt>
    <dgm:pt modelId="{52F0FC5C-62C0-4266-8722-E2EE286FCEE3}" type="sibTrans" cxnId="{FACA1032-DD5A-4A7E-8855-89B6B50C1A82}">
      <dgm:prSet/>
      <dgm:spPr/>
      <dgm:t>
        <a:bodyPr/>
        <a:lstStyle/>
        <a:p>
          <a:endParaRPr lang="es-ES"/>
        </a:p>
      </dgm:t>
    </dgm:pt>
    <dgm:pt modelId="{CB6830FA-438F-4302-A268-9EA1D831CB20}" type="pres">
      <dgm:prSet presAssocID="{41B083D7-AA20-48E9-AB69-A500D56E90F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D5B8B6-4FD6-4180-8B71-E53E015B8F48}" type="pres">
      <dgm:prSet presAssocID="{EE4ECB4A-D239-4219-8393-19729F7ADED1}" presName="root" presStyleCnt="0"/>
      <dgm:spPr/>
    </dgm:pt>
    <dgm:pt modelId="{1BD3A2ED-9DD9-4A99-9DA2-A0D0A3BDBB84}" type="pres">
      <dgm:prSet presAssocID="{EE4ECB4A-D239-4219-8393-19729F7ADED1}" presName="rootComposite" presStyleCnt="0"/>
      <dgm:spPr/>
    </dgm:pt>
    <dgm:pt modelId="{6853F186-68D7-42AC-AD76-7140DE0A4397}" type="pres">
      <dgm:prSet presAssocID="{EE4ECB4A-D239-4219-8393-19729F7ADED1}" presName="rootText" presStyleLbl="node1" presStyleIdx="0" presStyleCnt="2"/>
      <dgm:spPr/>
    </dgm:pt>
    <dgm:pt modelId="{9C54B6F9-E7C0-4BAD-BB72-9610C4BD7824}" type="pres">
      <dgm:prSet presAssocID="{EE4ECB4A-D239-4219-8393-19729F7ADED1}" presName="rootConnector" presStyleLbl="node1" presStyleIdx="0" presStyleCnt="2"/>
      <dgm:spPr/>
    </dgm:pt>
    <dgm:pt modelId="{5711B4D4-7A3F-4221-991D-4D726E157995}" type="pres">
      <dgm:prSet presAssocID="{EE4ECB4A-D239-4219-8393-19729F7ADED1}" presName="childShape" presStyleCnt="0"/>
      <dgm:spPr/>
    </dgm:pt>
    <dgm:pt modelId="{97038F79-7BAB-4844-8F18-013B4D7EC2A4}" type="pres">
      <dgm:prSet presAssocID="{877754AA-D244-4305-A74D-8C933B02C34B}" presName="Name13" presStyleLbl="parChTrans1D2" presStyleIdx="0" presStyleCnt="4"/>
      <dgm:spPr/>
    </dgm:pt>
    <dgm:pt modelId="{2468672F-0E8F-4653-A351-B3FBE9561C04}" type="pres">
      <dgm:prSet presAssocID="{6F833547-4D7F-4164-9286-9017F0035B94}" presName="childText" presStyleLbl="bgAcc1" presStyleIdx="0" presStyleCnt="4">
        <dgm:presLayoutVars>
          <dgm:bulletEnabled val="1"/>
        </dgm:presLayoutVars>
      </dgm:prSet>
      <dgm:spPr/>
    </dgm:pt>
    <dgm:pt modelId="{4A573B9D-7739-4930-B684-712F8D7124A3}" type="pres">
      <dgm:prSet presAssocID="{CB83EA6B-D6FC-4F35-80AC-C05DDE3BA422}" presName="Name13" presStyleLbl="parChTrans1D2" presStyleIdx="1" presStyleCnt="4"/>
      <dgm:spPr/>
    </dgm:pt>
    <dgm:pt modelId="{7C6A3835-D024-49EB-87FF-480FE553F0FC}" type="pres">
      <dgm:prSet presAssocID="{266665F2-8CC7-43DC-9F96-D5DD17D4262C}" presName="childText" presStyleLbl="bgAcc1" presStyleIdx="1" presStyleCnt="4">
        <dgm:presLayoutVars>
          <dgm:bulletEnabled val="1"/>
        </dgm:presLayoutVars>
      </dgm:prSet>
      <dgm:spPr/>
    </dgm:pt>
    <dgm:pt modelId="{8760B308-8496-4C3F-866D-F8C7BD72D25C}" type="pres">
      <dgm:prSet presAssocID="{E5056DF0-6AD5-4E10-9172-2A8CD0CB1DBD}" presName="root" presStyleCnt="0"/>
      <dgm:spPr/>
    </dgm:pt>
    <dgm:pt modelId="{AEBC2851-BCC8-4AB4-8DB7-647B38BCD1E8}" type="pres">
      <dgm:prSet presAssocID="{E5056DF0-6AD5-4E10-9172-2A8CD0CB1DBD}" presName="rootComposite" presStyleCnt="0"/>
      <dgm:spPr/>
    </dgm:pt>
    <dgm:pt modelId="{3E85C23A-54F0-4227-9481-D0C2C34FF954}" type="pres">
      <dgm:prSet presAssocID="{E5056DF0-6AD5-4E10-9172-2A8CD0CB1DBD}" presName="rootText" presStyleLbl="node1" presStyleIdx="1" presStyleCnt="2"/>
      <dgm:spPr/>
    </dgm:pt>
    <dgm:pt modelId="{FA55C219-2169-401D-8CCB-7FC957D9415D}" type="pres">
      <dgm:prSet presAssocID="{E5056DF0-6AD5-4E10-9172-2A8CD0CB1DBD}" presName="rootConnector" presStyleLbl="node1" presStyleIdx="1" presStyleCnt="2"/>
      <dgm:spPr/>
    </dgm:pt>
    <dgm:pt modelId="{F3CE9EFE-BE30-44E1-80E2-18BBEC4F7AFE}" type="pres">
      <dgm:prSet presAssocID="{E5056DF0-6AD5-4E10-9172-2A8CD0CB1DBD}" presName="childShape" presStyleCnt="0"/>
      <dgm:spPr/>
    </dgm:pt>
    <dgm:pt modelId="{5CD6AE36-0B47-4F14-A2B8-446778C02803}" type="pres">
      <dgm:prSet presAssocID="{4FA105D5-CA94-4734-A87A-F660952393F6}" presName="Name13" presStyleLbl="parChTrans1D2" presStyleIdx="2" presStyleCnt="4"/>
      <dgm:spPr/>
    </dgm:pt>
    <dgm:pt modelId="{479A8C6F-8CCF-4363-861E-D4E9A4E70B53}" type="pres">
      <dgm:prSet presAssocID="{260C033D-6DDF-4A85-8593-FFFEA37C83A2}" presName="childText" presStyleLbl="bgAcc1" presStyleIdx="2" presStyleCnt="4">
        <dgm:presLayoutVars>
          <dgm:bulletEnabled val="1"/>
        </dgm:presLayoutVars>
      </dgm:prSet>
      <dgm:spPr/>
    </dgm:pt>
    <dgm:pt modelId="{E4A02962-3B1F-48D6-96CC-24B144BDA9E9}" type="pres">
      <dgm:prSet presAssocID="{7E9BF336-EAE6-490B-B01E-71F93A44D568}" presName="Name13" presStyleLbl="parChTrans1D2" presStyleIdx="3" presStyleCnt="4"/>
      <dgm:spPr/>
    </dgm:pt>
    <dgm:pt modelId="{3B0B2D47-A4DD-4BEA-B0D2-B454F6BC0EF5}" type="pres">
      <dgm:prSet presAssocID="{2EF1B90C-F843-407A-887A-940FBB8480D1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C1E0440D-77EA-421B-84EC-9FA13DC6EEAD}" type="presOf" srcId="{4FA105D5-CA94-4734-A87A-F660952393F6}" destId="{5CD6AE36-0B47-4F14-A2B8-446778C02803}" srcOrd="0" destOrd="0" presId="urn:microsoft.com/office/officeart/2005/8/layout/hierarchy3"/>
    <dgm:cxn modelId="{AC58B31C-7051-4375-932A-690ADEB91796}" type="presOf" srcId="{EE4ECB4A-D239-4219-8393-19729F7ADED1}" destId="{9C54B6F9-E7C0-4BAD-BB72-9610C4BD7824}" srcOrd="1" destOrd="0" presId="urn:microsoft.com/office/officeart/2005/8/layout/hierarchy3"/>
    <dgm:cxn modelId="{8C6EE629-A62D-4B42-9251-5FA6564B99AE}" srcId="{41B083D7-AA20-48E9-AB69-A500D56E90F7}" destId="{EE4ECB4A-D239-4219-8393-19729F7ADED1}" srcOrd="0" destOrd="0" parTransId="{5B72B5E0-9A06-42B6-BC32-1D915EEC430F}" sibTransId="{BB1AAA2F-C3AD-4C44-847C-3AE24A1CF0D6}"/>
    <dgm:cxn modelId="{C489822C-FEA8-471F-8C85-A22B8F79B05A}" type="presOf" srcId="{7E9BF336-EAE6-490B-B01E-71F93A44D568}" destId="{E4A02962-3B1F-48D6-96CC-24B144BDA9E9}" srcOrd="0" destOrd="0" presId="urn:microsoft.com/office/officeart/2005/8/layout/hierarchy3"/>
    <dgm:cxn modelId="{93871E2E-8F94-4863-BC51-AD2CDD58ACB9}" type="presOf" srcId="{260C033D-6DDF-4A85-8593-FFFEA37C83A2}" destId="{479A8C6F-8CCF-4363-861E-D4E9A4E70B53}" srcOrd="0" destOrd="0" presId="urn:microsoft.com/office/officeart/2005/8/layout/hierarchy3"/>
    <dgm:cxn modelId="{5B83352F-A83C-4474-9F78-3BE82D5E802D}" srcId="{41B083D7-AA20-48E9-AB69-A500D56E90F7}" destId="{E5056DF0-6AD5-4E10-9172-2A8CD0CB1DBD}" srcOrd="1" destOrd="0" parTransId="{04D5220D-5097-439F-8605-973B6D596D8A}" sibTransId="{23CFE69B-A736-4319-9B7C-AFA6475BB842}"/>
    <dgm:cxn modelId="{FACA1032-DD5A-4A7E-8855-89B6B50C1A82}" srcId="{E5056DF0-6AD5-4E10-9172-2A8CD0CB1DBD}" destId="{2EF1B90C-F843-407A-887A-940FBB8480D1}" srcOrd="1" destOrd="0" parTransId="{7E9BF336-EAE6-490B-B01E-71F93A44D568}" sibTransId="{52F0FC5C-62C0-4266-8722-E2EE286FCEE3}"/>
    <dgm:cxn modelId="{32731D35-9B76-4E87-813F-D96174774A7F}" type="presOf" srcId="{EE4ECB4A-D239-4219-8393-19729F7ADED1}" destId="{6853F186-68D7-42AC-AD76-7140DE0A4397}" srcOrd="0" destOrd="0" presId="urn:microsoft.com/office/officeart/2005/8/layout/hierarchy3"/>
    <dgm:cxn modelId="{784CBE5A-0536-4D4E-876A-A12520D25B7C}" type="presOf" srcId="{41B083D7-AA20-48E9-AB69-A500D56E90F7}" destId="{CB6830FA-438F-4302-A268-9EA1D831CB20}" srcOrd="0" destOrd="0" presId="urn:microsoft.com/office/officeart/2005/8/layout/hierarchy3"/>
    <dgm:cxn modelId="{34D74A90-E60D-4725-96FB-F57A15EBC2BE}" type="presOf" srcId="{E5056DF0-6AD5-4E10-9172-2A8CD0CB1DBD}" destId="{FA55C219-2169-401D-8CCB-7FC957D9415D}" srcOrd="1" destOrd="0" presId="urn:microsoft.com/office/officeart/2005/8/layout/hierarchy3"/>
    <dgm:cxn modelId="{D2BA9DA0-2ECA-49F6-B978-9A8DC19A2F00}" srcId="{E5056DF0-6AD5-4E10-9172-2A8CD0CB1DBD}" destId="{260C033D-6DDF-4A85-8593-FFFEA37C83A2}" srcOrd="0" destOrd="0" parTransId="{4FA105D5-CA94-4734-A87A-F660952393F6}" sibTransId="{4CDFF1DB-8E0F-4253-8C9B-99C1A15733F9}"/>
    <dgm:cxn modelId="{9CDEDDBC-87D2-4B99-A301-9192FD45C12C}" type="presOf" srcId="{2EF1B90C-F843-407A-887A-940FBB8480D1}" destId="{3B0B2D47-A4DD-4BEA-B0D2-B454F6BC0EF5}" srcOrd="0" destOrd="0" presId="urn:microsoft.com/office/officeart/2005/8/layout/hierarchy3"/>
    <dgm:cxn modelId="{BECEBEBE-B06A-4E2C-BD3F-071202065E6C}" type="presOf" srcId="{266665F2-8CC7-43DC-9F96-D5DD17D4262C}" destId="{7C6A3835-D024-49EB-87FF-480FE553F0FC}" srcOrd="0" destOrd="0" presId="urn:microsoft.com/office/officeart/2005/8/layout/hierarchy3"/>
    <dgm:cxn modelId="{E3A931DF-9674-47F6-9555-710430133C74}" type="presOf" srcId="{E5056DF0-6AD5-4E10-9172-2A8CD0CB1DBD}" destId="{3E85C23A-54F0-4227-9481-D0C2C34FF954}" srcOrd="0" destOrd="0" presId="urn:microsoft.com/office/officeart/2005/8/layout/hierarchy3"/>
    <dgm:cxn modelId="{ADBF4FE2-47F0-46C8-9F96-4C50DD0598AD}" srcId="{EE4ECB4A-D239-4219-8393-19729F7ADED1}" destId="{6F833547-4D7F-4164-9286-9017F0035B94}" srcOrd="0" destOrd="0" parTransId="{877754AA-D244-4305-A74D-8C933B02C34B}" sibTransId="{266F69E6-4D21-4C47-8788-81CFD9F45DB3}"/>
    <dgm:cxn modelId="{6C6887E5-5224-46A5-8318-E9DA42D52837}" type="presOf" srcId="{877754AA-D244-4305-A74D-8C933B02C34B}" destId="{97038F79-7BAB-4844-8F18-013B4D7EC2A4}" srcOrd="0" destOrd="0" presId="urn:microsoft.com/office/officeart/2005/8/layout/hierarchy3"/>
    <dgm:cxn modelId="{15B503C8-FC12-414E-9692-5A723D343B72}" type="presOf" srcId="{6F833547-4D7F-4164-9286-9017F0035B94}" destId="{2468672F-0E8F-4653-A351-B3FBE9561C04}" srcOrd="0" destOrd="0" presId="urn:microsoft.com/office/officeart/2005/8/layout/hierarchy3"/>
    <dgm:cxn modelId="{C4B214D0-C5B7-4006-A162-2E30C4580660}" srcId="{EE4ECB4A-D239-4219-8393-19729F7ADED1}" destId="{266665F2-8CC7-43DC-9F96-D5DD17D4262C}" srcOrd="1" destOrd="0" parTransId="{CB83EA6B-D6FC-4F35-80AC-C05DDE3BA422}" sibTransId="{B210D065-4B82-4FC8-8418-511DB588FB29}"/>
    <dgm:cxn modelId="{62F0C2D0-7F31-4A50-B90A-0F26B21AEF3A}" type="presOf" srcId="{CB83EA6B-D6FC-4F35-80AC-C05DDE3BA422}" destId="{4A573B9D-7739-4930-B684-712F8D7124A3}" srcOrd="0" destOrd="0" presId="urn:microsoft.com/office/officeart/2005/8/layout/hierarchy3"/>
    <dgm:cxn modelId="{B446949C-9756-4226-8233-C0E226EDCE5E}" type="presParOf" srcId="{CB6830FA-438F-4302-A268-9EA1D831CB20}" destId="{3DD5B8B6-4FD6-4180-8B71-E53E015B8F48}" srcOrd="0" destOrd="0" presId="urn:microsoft.com/office/officeart/2005/8/layout/hierarchy3"/>
    <dgm:cxn modelId="{C2BCD94F-A491-4E92-8032-F591397596B6}" type="presParOf" srcId="{3DD5B8B6-4FD6-4180-8B71-E53E015B8F48}" destId="{1BD3A2ED-9DD9-4A99-9DA2-A0D0A3BDBB84}" srcOrd="0" destOrd="0" presId="urn:microsoft.com/office/officeart/2005/8/layout/hierarchy3"/>
    <dgm:cxn modelId="{DE3DBC08-7844-4478-8D0F-57AD0F7CD78E}" type="presParOf" srcId="{1BD3A2ED-9DD9-4A99-9DA2-A0D0A3BDBB84}" destId="{6853F186-68D7-42AC-AD76-7140DE0A4397}" srcOrd="0" destOrd="0" presId="urn:microsoft.com/office/officeart/2005/8/layout/hierarchy3"/>
    <dgm:cxn modelId="{7D988FB9-5513-4430-8085-3AC3929DB7B7}" type="presParOf" srcId="{1BD3A2ED-9DD9-4A99-9DA2-A0D0A3BDBB84}" destId="{9C54B6F9-E7C0-4BAD-BB72-9610C4BD7824}" srcOrd="1" destOrd="0" presId="urn:microsoft.com/office/officeart/2005/8/layout/hierarchy3"/>
    <dgm:cxn modelId="{8BE9E895-CA9E-4F8E-9560-1AB8E33D2BC2}" type="presParOf" srcId="{3DD5B8B6-4FD6-4180-8B71-E53E015B8F48}" destId="{5711B4D4-7A3F-4221-991D-4D726E157995}" srcOrd="1" destOrd="0" presId="urn:microsoft.com/office/officeart/2005/8/layout/hierarchy3"/>
    <dgm:cxn modelId="{7C74093B-23EB-4BAF-B3BA-A28FEEB18A3B}" type="presParOf" srcId="{5711B4D4-7A3F-4221-991D-4D726E157995}" destId="{97038F79-7BAB-4844-8F18-013B4D7EC2A4}" srcOrd="0" destOrd="0" presId="urn:microsoft.com/office/officeart/2005/8/layout/hierarchy3"/>
    <dgm:cxn modelId="{042CBE0D-EAB0-4971-9BD4-8F8AE1F1A4CF}" type="presParOf" srcId="{5711B4D4-7A3F-4221-991D-4D726E157995}" destId="{2468672F-0E8F-4653-A351-B3FBE9561C04}" srcOrd="1" destOrd="0" presId="urn:microsoft.com/office/officeart/2005/8/layout/hierarchy3"/>
    <dgm:cxn modelId="{32163B05-D915-4B0A-A1C9-32D180C80F6F}" type="presParOf" srcId="{5711B4D4-7A3F-4221-991D-4D726E157995}" destId="{4A573B9D-7739-4930-B684-712F8D7124A3}" srcOrd="2" destOrd="0" presId="urn:microsoft.com/office/officeart/2005/8/layout/hierarchy3"/>
    <dgm:cxn modelId="{C030500F-E745-411B-A7A0-F61F4A859FEB}" type="presParOf" srcId="{5711B4D4-7A3F-4221-991D-4D726E157995}" destId="{7C6A3835-D024-49EB-87FF-480FE553F0FC}" srcOrd="3" destOrd="0" presId="urn:microsoft.com/office/officeart/2005/8/layout/hierarchy3"/>
    <dgm:cxn modelId="{8690AB8E-4A5D-4097-AF37-7E93DEDB75A5}" type="presParOf" srcId="{CB6830FA-438F-4302-A268-9EA1D831CB20}" destId="{8760B308-8496-4C3F-866D-F8C7BD72D25C}" srcOrd="1" destOrd="0" presId="urn:microsoft.com/office/officeart/2005/8/layout/hierarchy3"/>
    <dgm:cxn modelId="{0EB4660C-9F06-4DC9-8A6F-89FF213E77D2}" type="presParOf" srcId="{8760B308-8496-4C3F-866D-F8C7BD72D25C}" destId="{AEBC2851-BCC8-4AB4-8DB7-647B38BCD1E8}" srcOrd="0" destOrd="0" presId="urn:microsoft.com/office/officeart/2005/8/layout/hierarchy3"/>
    <dgm:cxn modelId="{7FCCA6BD-0519-457D-8B02-FBB364853CA7}" type="presParOf" srcId="{AEBC2851-BCC8-4AB4-8DB7-647B38BCD1E8}" destId="{3E85C23A-54F0-4227-9481-D0C2C34FF954}" srcOrd="0" destOrd="0" presId="urn:microsoft.com/office/officeart/2005/8/layout/hierarchy3"/>
    <dgm:cxn modelId="{A3CB4D26-D424-4E33-BA22-B7F76085ECA3}" type="presParOf" srcId="{AEBC2851-BCC8-4AB4-8DB7-647B38BCD1E8}" destId="{FA55C219-2169-401D-8CCB-7FC957D9415D}" srcOrd="1" destOrd="0" presId="urn:microsoft.com/office/officeart/2005/8/layout/hierarchy3"/>
    <dgm:cxn modelId="{36BF2163-6784-4C6F-B3EA-7335092BE3C9}" type="presParOf" srcId="{8760B308-8496-4C3F-866D-F8C7BD72D25C}" destId="{F3CE9EFE-BE30-44E1-80E2-18BBEC4F7AFE}" srcOrd="1" destOrd="0" presId="urn:microsoft.com/office/officeart/2005/8/layout/hierarchy3"/>
    <dgm:cxn modelId="{75BBA04C-94F7-4B8B-B4F8-BDC976475730}" type="presParOf" srcId="{F3CE9EFE-BE30-44E1-80E2-18BBEC4F7AFE}" destId="{5CD6AE36-0B47-4F14-A2B8-446778C02803}" srcOrd="0" destOrd="0" presId="urn:microsoft.com/office/officeart/2005/8/layout/hierarchy3"/>
    <dgm:cxn modelId="{F0C9F63A-1E1D-4004-AA6F-340FDA7E3E06}" type="presParOf" srcId="{F3CE9EFE-BE30-44E1-80E2-18BBEC4F7AFE}" destId="{479A8C6F-8CCF-4363-861E-D4E9A4E70B53}" srcOrd="1" destOrd="0" presId="urn:microsoft.com/office/officeart/2005/8/layout/hierarchy3"/>
    <dgm:cxn modelId="{102478A8-DF0E-4609-A538-A918645B36A4}" type="presParOf" srcId="{F3CE9EFE-BE30-44E1-80E2-18BBEC4F7AFE}" destId="{E4A02962-3B1F-48D6-96CC-24B144BDA9E9}" srcOrd="2" destOrd="0" presId="urn:microsoft.com/office/officeart/2005/8/layout/hierarchy3"/>
    <dgm:cxn modelId="{143A4E61-1A8F-4931-8DBB-D35000DCEA4F}" type="presParOf" srcId="{F3CE9EFE-BE30-44E1-80E2-18BBEC4F7AFE}" destId="{3B0B2D47-A4DD-4BEA-B0D2-B454F6BC0EF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3F186-68D7-42AC-AD76-7140DE0A4397}">
      <dsp:nvSpPr>
        <dsp:cNvPr id="0" name=""/>
        <dsp:cNvSpPr/>
      </dsp:nvSpPr>
      <dsp:spPr>
        <a:xfrm>
          <a:off x="410727" y="548"/>
          <a:ext cx="1743089" cy="8715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Inversiones a medio y largo plazo</a:t>
          </a:r>
        </a:p>
      </dsp:txBody>
      <dsp:txXfrm>
        <a:off x="436254" y="26075"/>
        <a:ext cx="1692035" cy="820490"/>
      </dsp:txXfrm>
    </dsp:sp>
    <dsp:sp modelId="{97038F79-7BAB-4844-8F18-013B4D7EC2A4}">
      <dsp:nvSpPr>
        <dsp:cNvPr id="0" name=""/>
        <dsp:cNvSpPr/>
      </dsp:nvSpPr>
      <dsp:spPr>
        <a:xfrm>
          <a:off x="585036" y="872092"/>
          <a:ext cx="174308" cy="653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658"/>
              </a:lnTo>
              <a:lnTo>
                <a:pt x="174308" y="65365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8672F-0E8F-4653-A351-B3FBE9561C04}">
      <dsp:nvSpPr>
        <dsp:cNvPr id="0" name=""/>
        <dsp:cNvSpPr/>
      </dsp:nvSpPr>
      <dsp:spPr>
        <a:xfrm>
          <a:off x="759345" y="1089979"/>
          <a:ext cx="1394471" cy="87154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Nuevas instalaciones o adaptaciones (amortización)</a:t>
          </a:r>
        </a:p>
      </dsp:txBody>
      <dsp:txXfrm>
        <a:off x="784872" y="1115506"/>
        <a:ext cx="1343417" cy="820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3F186-68D7-42AC-AD76-7140DE0A4397}">
      <dsp:nvSpPr>
        <dsp:cNvPr id="0" name=""/>
        <dsp:cNvSpPr/>
      </dsp:nvSpPr>
      <dsp:spPr>
        <a:xfrm>
          <a:off x="957050" y="950"/>
          <a:ext cx="1456560" cy="728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Inversiones a medio y largo plazo</a:t>
          </a:r>
        </a:p>
      </dsp:txBody>
      <dsp:txXfrm>
        <a:off x="978381" y="22281"/>
        <a:ext cx="1413898" cy="685618"/>
      </dsp:txXfrm>
    </dsp:sp>
    <dsp:sp modelId="{97038F79-7BAB-4844-8F18-013B4D7EC2A4}">
      <dsp:nvSpPr>
        <dsp:cNvPr id="0" name=""/>
        <dsp:cNvSpPr/>
      </dsp:nvSpPr>
      <dsp:spPr>
        <a:xfrm>
          <a:off x="1102706" y="729230"/>
          <a:ext cx="145656" cy="546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210"/>
              </a:lnTo>
              <a:lnTo>
                <a:pt x="145656" y="54621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8672F-0E8F-4653-A351-B3FBE9561C04}">
      <dsp:nvSpPr>
        <dsp:cNvPr id="0" name=""/>
        <dsp:cNvSpPr/>
      </dsp:nvSpPr>
      <dsp:spPr>
        <a:xfrm>
          <a:off x="1248362" y="911300"/>
          <a:ext cx="1165248" cy="72828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Nuevas instalaciones o adaptaciones (amortización)</a:t>
          </a:r>
        </a:p>
      </dsp:txBody>
      <dsp:txXfrm>
        <a:off x="1269693" y="932631"/>
        <a:ext cx="1122586" cy="685618"/>
      </dsp:txXfrm>
    </dsp:sp>
    <dsp:sp modelId="{4A573B9D-7739-4930-B684-712F8D7124A3}">
      <dsp:nvSpPr>
        <dsp:cNvPr id="0" name=""/>
        <dsp:cNvSpPr/>
      </dsp:nvSpPr>
      <dsp:spPr>
        <a:xfrm>
          <a:off x="1102706" y="729230"/>
          <a:ext cx="145656" cy="1456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6560"/>
              </a:lnTo>
              <a:lnTo>
                <a:pt x="145656" y="145656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6A3835-D024-49EB-87FF-480FE553F0FC}">
      <dsp:nvSpPr>
        <dsp:cNvPr id="0" name=""/>
        <dsp:cNvSpPr/>
      </dsp:nvSpPr>
      <dsp:spPr>
        <a:xfrm>
          <a:off x="1248362" y="1821650"/>
          <a:ext cx="1165248" cy="72828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Cambios en las densidades</a:t>
          </a:r>
        </a:p>
      </dsp:txBody>
      <dsp:txXfrm>
        <a:off x="1269693" y="1842981"/>
        <a:ext cx="1122586" cy="6856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3F186-68D7-42AC-AD76-7140DE0A4397}">
      <dsp:nvSpPr>
        <dsp:cNvPr id="0" name=""/>
        <dsp:cNvSpPr/>
      </dsp:nvSpPr>
      <dsp:spPr>
        <a:xfrm>
          <a:off x="656094" y="790"/>
          <a:ext cx="1456742" cy="728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Inversiones a medio y largo plazo</a:t>
          </a:r>
        </a:p>
      </dsp:txBody>
      <dsp:txXfrm>
        <a:off x="677427" y="22123"/>
        <a:ext cx="1414076" cy="685705"/>
      </dsp:txXfrm>
    </dsp:sp>
    <dsp:sp modelId="{97038F79-7BAB-4844-8F18-013B4D7EC2A4}">
      <dsp:nvSpPr>
        <dsp:cNvPr id="0" name=""/>
        <dsp:cNvSpPr/>
      </dsp:nvSpPr>
      <dsp:spPr>
        <a:xfrm>
          <a:off x="801768" y="729161"/>
          <a:ext cx="145674" cy="546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278"/>
              </a:lnTo>
              <a:lnTo>
                <a:pt x="145674" y="54627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8672F-0E8F-4653-A351-B3FBE9561C04}">
      <dsp:nvSpPr>
        <dsp:cNvPr id="0" name=""/>
        <dsp:cNvSpPr/>
      </dsp:nvSpPr>
      <dsp:spPr>
        <a:xfrm>
          <a:off x="947443" y="911254"/>
          <a:ext cx="1165394" cy="72837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Nuevas instalaciones o adaptaciones (amortización)</a:t>
          </a:r>
        </a:p>
      </dsp:txBody>
      <dsp:txXfrm>
        <a:off x="968776" y="932587"/>
        <a:ext cx="1122728" cy="685705"/>
      </dsp:txXfrm>
    </dsp:sp>
    <dsp:sp modelId="{4A573B9D-7739-4930-B684-712F8D7124A3}">
      <dsp:nvSpPr>
        <dsp:cNvPr id="0" name=""/>
        <dsp:cNvSpPr/>
      </dsp:nvSpPr>
      <dsp:spPr>
        <a:xfrm>
          <a:off x="801768" y="729161"/>
          <a:ext cx="145674" cy="1456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6742"/>
              </a:lnTo>
              <a:lnTo>
                <a:pt x="145674" y="1456742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6A3835-D024-49EB-87FF-480FE553F0FC}">
      <dsp:nvSpPr>
        <dsp:cNvPr id="0" name=""/>
        <dsp:cNvSpPr/>
      </dsp:nvSpPr>
      <dsp:spPr>
        <a:xfrm>
          <a:off x="947443" y="1821719"/>
          <a:ext cx="1165394" cy="72837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Cambios en las densidades</a:t>
          </a:r>
        </a:p>
      </dsp:txBody>
      <dsp:txXfrm>
        <a:off x="968776" y="1843052"/>
        <a:ext cx="1122728" cy="685705"/>
      </dsp:txXfrm>
    </dsp:sp>
    <dsp:sp modelId="{3E85C23A-54F0-4227-9481-D0C2C34FF954}">
      <dsp:nvSpPr>
        <dsp:cNvPr id="0" name=""/>
        <dsp:cNvSpPr/>
      </dsp:nvSpPr>
      <dsp:spPr>
        <a:xfrm>
          <a:off x="2477023" y="790"/>
          <a:ext cx="1456742" cy="728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Incrementos en los costes de producción</a:t>
          </a:r>
        </a:p>
      </dsp:txBody>
      <dsp:txXfrm>
        <a:off x="2498356" y="22123"/>
        <a:ext cx="1414076" cy="685705"/>
      </dsp:txXfrm>
    </dsp:sp>
    <dsp:sp modelId="{5CD6AE36-0B47-4F14-A2B8-446778C02803}">
      <dsp:nvSpPr>
        <dsp:cNvPr id="0" name=""/>
        <dsp:cNvSpPr/>
      </dsp:nvSpPr>
      <dsp:spPr>
        <a:xfrm>
          <a:off x="2622697" y="729161"/>
          <a:ext cx="145674" cy="546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278"/>
              </a:lnTo>
              <a:lnTo>
                <a:pt x="145674" y="54627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A8C6F-8CCF-4363-861E-D4E9A4E70B53}">
      <dsp:nvSpPr>
        <dsp:cNvPr id="0" name=""/>
        <dsp:cNvSpPr/>
      </dsp:nvSpPr>
      <dsp:spPr>
        <a:xfrm>
          <a:off x="2768371" y="911254"/>
          <a:ext cx="1165394" cy="72837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Jaula vs alternativo</a:t>
          </a:r>
        </a:p>
      </dsp:txBody>
      <dsp:txXfrm>
        <a:off x="2789704" y="932587"/>
        <a:ext cx="1122728" cy="6857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3F186-68D7-42AC-AD76-7140DE0A4397}">
      <dsp:nvSpPr>
        <dsp:cNvPr id="0" name=""/>
        <dsp:cNvSpPr/>
      </dsp:nvSpPr>
      <dsp:spPr>
        <a:xfrm>
          <a:off x="656094" y="790"/>
          <a:ext cx="1456742" cy="728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Inversiones a medio y largo plazo</a:t>
          </a:r>
        </a:p>
      </dsp:txBody>
      <dsp:txXfrm>
        <a:off x="677427" y="22123"/>
        <a:ext cx="1414076" cy="685705"/>
      </dsp:txXfrm>
    </dsp:sp>
    <dsp:sp modelId="{97038F79-7BAB-4844-8F18-013B4D7EC2A4}">
      <dsp:nvSpPr>
        <dsp:cNvPr id="0" name=""/>
        <dsp:cNvSpPr/>
      </dsp:nvSpPr>
      <dsp:spPr>
        <a:xfrm>
          <a:off x="801768" y="729161"/>
          <a:ext cx="145674" cy="546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278"/>
              </a:lnTo>
              <a:lnTo>
                <a:pt x="145674" y="54627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8672F-0E8F-4653-A351-B3FBE9561C04}">
      <dsp:nvSpPr>
        <dsp:cNvPr id="0" name=""/>
        <dsp:cNvSpPr/>
      </dsp:nvSpPr>
      <dsp:spPr>
        <a:xfrm>
          <a:off x="947443" y="911254"/>
          <a:ext cx="1165394" cy="72837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Nuevas instalaciones o adaptaciones (amortización)</a:t>
          </a:r>
        </a:p>
      </dsp:txBody>
      <dsp:txXfrm>
        <a:off x="968776" y="932587"/>
        <a:ext cx="1122728" cy="685705"/>
      </dsp:txXfrm>
    </dsp:sp>
    <dsp:sp modelId="{4A573B9D-7739-4930-B684-712F8D7124A3}">
      <dsp:nvSpPr>
        <dsp:cNvPr id="0" name=""/>
        <dsp:cNvSpPr/>
      </dsp:nvSpPr>
      <dsp:spPr>
        <a:xfrm>
          <a:off x="801768" y="729161"/>
          <a:ext cx="145674" cy="1456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6742"/>
              </a:lnTo>
              <a:lnTo>
                <a:pt x="145674" y="1456742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6A3835-D024-49EB-87FF-480FE553F0FC}">
      <dsp:nvSpPr>
        <dsp:cNvPr id="0" name=""/>
        <dsp:cNvSpPr/>
      </dsp:nvSpPr>
      <dsp:spPr>
        <a:xfrm>
          <a:off x="947443" y="1821719"/>
          <a:ext cx="1165394" cy="72837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Cambios en las densidades</a:t>
          </a:r>
        </a:p>
      </dsp:txBody>
      <dsp:txXfrm>
        <a:off x="968776" y="1843052"/>
        <a:ext cx="1122728" cy="685705"/>
      </dsp:txXfrm>
    </dsp:sp>
    <dsp:sp modelId="{3E85C23A-54F0-4227-9481-D0C2C34FF954}">
      <dsp:nvSpPr>
        <dsp:cNvPr id="0" name=""/>
        <dsp:cNvSpPr/>
      </dsp:nvSpPr>
      <dsp:spPr>
        <a:xfrm>
          <a:off x="2477023" y="790"/>
          <a:ext cx="1456742" cy="728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Incrementos en los costes de producción</a:t>
          </a:r>
        </a:p>
      </dsp:txBody>
      <dsp:txXfrm>
        <a:off x="2498356" y="22123"/>
        <a:ext cx="1414076" cy="685705"/>
      </dsp:txXfrm>
    </dsp:sp>
    <dsp:sp modelId="{5CD6AE36-0B47-4F14-A2B8-446778C02803}">
      <dsp:nvSpPr>
        <dsp:cNvPr id="0" name=""/>
        <dsp:cNvSpPr/>
      </dsp:nvSpPr>
      <dsp:spPr>
        <a:xfrm>
          <a:off x="2622697" y="729161"/>
          <a:ext cx="145674" cy="546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278"/>
              </a:lnTo>
              <a:lnTo>
                <a:pt x="145674" y="54627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A8C6F-8CCF-4363-861E-D4E9A4E70B53}">
      <dsp:nvSpPr>
        <dsp:cNvPr id="0" name=""/>
        <dsp:cNvSpPr/>
      </dsp:nvSpPr>
      <dsp:spPr>
        <a:xfrm>
          <a:off x="2768371" y="911254"/>
          <a:ext cx="1165394" cy="72837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Jaula vs alternativo</a:t>
          </a:r>
        </a:p>
      </dsp:txBody>
      <dsp:txXfrm>
        <a:off x="2789704" y="932587"/>
        <a:ext cx="1122728" cy="685705"/>
      </dsp:txXfrm>
    </dsp:sp>
    <dsp:sp modelId="{E4A02962-3B1F-48D6-96CC-24B144BDA9E9}">
      <dsp:nvSpPr>
        <dsp:cNvPr id="0" name=""/>
        <dsp:cNvSpPr/>
      </dsp:nvSpPr>
      <dsp:spPr>
        <a:xfrm>
          <a:off x="2622697" y="729161"/>
          <a:ext cx="145674" cy="1456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6742"/>
              </a:lnTo>
              <a:lnTo>
                <a:pt x="145674" y="1456742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B2D47-A4DD-4BEA-B0D2-B454F6BC0EF5}">
      <dsp:nvSpPr>
        <dsp:cNvPr id="0" name=""/>
        <dsp:cNvSpPr/>
      </dsp:nvSpPr>
      <dsp:spPr>
        <a:xfrm>
          <a:off x="2768371" y="1821719"/>
          <a:ext cx="1165394" cy="72837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Repercusión económica en el consumidor</a:t>
          </a:r>
        </a:p>
      </dsp:txBody>
      <dsp:txXfrm>
        <a:off x="2789704" y="1843052"/>
        <a:ext cx="1122728" cy="685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0.42671</cdr:x>
      <cdr:y>0.41678</cdr:y>
    </cdr:from>
    <cdr:to>
      <cdr:x>0.59875</cdr:x>
      <cdr:y>0.5914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577683" y="1085789"/>
          <a:ext cx="636080" cy="4549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1100" b="0" dirty="0">
              <a:solidFill>
                <a:srgbClr val="000000"/>
              </a:solidFill>
            </a:rPr>
            <a:t>Ecológica</a:t>
          </a:r>
        </a:p>
        <a:p xmlns:a="http://schemas.openxmlformats.org/drawingml/2006/main">
          <a:r>
            <a:rPr lang="es-ES" sz="1100" b="0" dirty="0">
              <a:solidFill>
                <a:srgbClr val="000000"/>
              </a:solidFill>
            </a:rPr>
            <a:t>0,6%</a:t>
          </a:r>
        </a:p>
      </cdr:txBody>
    </cdr:sp>
  </cdr:relSizeAnchor>
  <cdr:relSizeAnchor xmlns:cdr="http://schemas.openxmlformats.org/drawingml/2006/chartDrawing">
    <cdr:from>
      <cdr:x>0.49625</cdr:x>
      <cdr:y>0.18502</cdr:y>
    </cdr:from>
    <cdr:to>
      <cdr:x>0.7361</cdr:x>
      <cdr:y>0.31071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1834792" y="482009"/>
          <a:ext cx="886786" cy="3274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1100" b="0" dirty="0">
              <a:solidFill>
                <a:srgbClr val="000000"/>
              </a:solidFill>
            </a:rPr>
            <a:t>Campera 4%</a:t>
          </a:r>
        </a:p>
      </cdr:txBody>
    </cdr:sp>
  </cdr:relSizeAnchor>
  <cdr:relSizeAnchor xmlns:cdr="http://schemas.openxmlformats.org/drawingml/2006/chartDrawing">
    <cdr:from>
      <cdr:x>0.63161</cdr:x>
      <cdr:y>0.25526</cdr:y>
    </cdr:from>
    <cdr:to>
      <cdr:x>0.85432</cdr:x>
      <cdr:y>0.40304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2335275" y="664999"/>
          <a:ext cx="823405" cy="384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1100" b="0" dirty="0">
              <a:solidFill>
                <a:srgbClr val="000000"/>
              </a:solidFill>
            </a:rPr>
            <a:t>Suelo 2,4%</a:t>
          </a:r>
        </a:p>
      </cdr:txBody>
    </cdr:sp>
  </cdr:relSizeAnchor>
  <cdr:relSizeAnchor xmlns:cdr="http://schemas.openxmlformats.org/drawingml/2006/chartDrawing">
    <cdr:from>
      <cdr:x>0.24991</cdr:x>
      <cdr:y>0.33058</cdr:y>
    </cdr:from>
    <cdr:to>
      <cdr:x>0.36308</cdr:x>
      <cdr:y>0.5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1232003" y="1148297"/>
          <a:ext cx="557900" cy="5884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1100" b="0" dirty="0">
              <a:solidFill>
                <a:srgbClr val="000000"/>
              </a:solidFill>
            </a:rPr>
            <a:t>Jaula</a:t>
          </a:r>
        </a:p>
        <a:p xmlns:a="http://schemas.openxmlformats.org/drawingml/2006/main">
          <a:r>
            <a:rPr lang="es-ES" sz="1100" b="0" dirty="0">
              <a:solidFill>
                <a:srgbClr val="000000"/>
              </a:solidFill>
            </a:rPr>
            <a:t>93%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407862" y="1759620"/>
            <a:ext cx="4408565" cy="14325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407862" y="3537511"/>
            <a:ext cx="4408565" cy="11918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151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873FFB-E4B3-C559-4B4F-7A174D8AD3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888" y="500"/>
            <a:ext cx="9142223" cy="5142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2166230" y="2384531"/>
            <a:ext cx="6393594" cy="2403230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 pitchFamily="2" charset="77"/>
                <a:ea typeface="Open Sans" charset="0"/>
                <a:cs typeface="Poppins" pitchFamily="2" charset="77"/>
              </a:defRPr>
            </a:lvl1pPr>
            <a:lvl2pPr>
              <a:defRPr sz="2400" b="1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0" i="0"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 texto 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2166229" y="1318770"/>
            <a:ext cx="6393595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8819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7D20DB1-6AEC-A370-99AD-2849812BA2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ECFB222-0667-6EB0-EF30-B70E31A497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8641" y="2513384"/>
            <a:ext cx="5103755" cy="2403230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 pitchFamily="2" charset="77"/>
                <a:ea typeface="Open Sans" charset="0"/>
                <a:cs typeface="Poppins" pitchFamily="2" charset="77"/>
              </a:defRPr>
            </a:lvl1pPr>
            <a:lvl2pPr>
              <a:defRPr sz="2400" b="1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0" i="0"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 texto 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AC1A995-04C9-0D44-19FA-30F478CA7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41" y="1286163"/>
            <a:ext cx="5943546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7165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218AA7A-9637-98F5-913D-20200ECAEB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1511903" y="1883822"/>
            <a:ext cx="5197478" cy="24032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  <a:lvl2pPr>
              <a:defRPr sz="2400" b="1" i="0">
                <a:latin typeface="Poppins" pitchFamily="2" charset="77"/>
                <a:ea typeface="Gotham Narrow Medium" charset="0"/>
                <a:cs typeface="Poppins" pitchFamily="2" charset="77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1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 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1048306" y="779040"/>
            <a:ext cx="5661075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65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3D58366-9997-40F0-C897-3EEFEEF3A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E858C2FB-7CEB-1F4D-91F7-72E7427D7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4847" y="948670"/>
            <a:ext cx="4994481" cy="1688624"/>
          </a:xfrm>
          <a:prstGeom prst="rect">
            <a:avLst/>
          </a:prstGeom>
        </p:spPr>
        <p:txBody>
          <a:bodyPr/>
          <a:lstStyle>
            <a:lvl1pPr>
              <a:defRPr sz="3600" b="1" i="0">
                <a:ln>
                  <a:noFill/>
                </a:ln>
                <a:solidFill>
                  <a:srgbClr val="F393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E1703603-A999-C048-A80F-B079E8F75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4848" y="2798202"/>
            <a:ext cx="4994480" cy="15755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>
                    <a:lumMod val="5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016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0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0" r:id="rId3"/>
    <p:sldLayoutId id="2147483661" r:id="rId4"/>
    <p:sldLayoutId id="214748366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otham Narrow Bold"/>
          <a:ea typeface="+mj-ea"/>
          <a:cs typeface="Gotham Narrow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300" kern="1200">
          <a:solidFill>
            <a:schemeClr val="tx1"/>
          </a:solidFill>
          <a:latin typeface="Gotham Narrow Book"/>
          <a:ea typeface="+mn-ea"/>
          <a:cs typeface="Gotham Narrow Book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16DCC95-A41A-C378-D304-842513ECDA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3200" dirty="0"/>
              <a:t>MESA REDONDA:</a:t>
            </a:r>
            <a:br>
              <a:rPr lang="es-ES" sz="3200" dirty="0"/>
            </a:br>
            <a:r>
              <a:rPr lang="es-ES" sz="3200" dirty="0"/>
              <a:t>BIENESTAR ANIMAL</a:t>
            </a:r>
            <a:endParaRPr lang="es-ES" dirty="0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0F9721B9-1ECD-0CB0-795E-89E0A54915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sz="2000" dirty="0"/>
              <a:t>ENTRE LA CIENCIA, LA ÉTICA Y EL FUTURO DE LA PRODUCCIÓN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8E92CAD-C1C4-1889-89EE-DDFE0ED49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70" y="226494"/>
            <a:ext cx="1331494" cy="748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060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7193A-494D-C658-E751-B168F49A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86789"/>
            <a:ext cx="6484620" cy="597131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IMPACTO ECONÓMICO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C1832F4-D79F-4041-689B-D3CA702CD1B4}"/>
              </a:ext>
            </a:extLst>
          </p:cNvPr>
          <p:cNvSpPr txBox="1"/>
          <p:nvPr/>
        </p:nvSpPr>
        <p:spPr>
          <a:xfrm>
            <a:off x="807720" y="4694221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Dr. Carlos Garcés Narro y Dra. María Dolores Soler Sanchis, Profesores de Producción Animal de la Facultad de Veterinaria de la Universidad CEU Cardenal Herrera Oria de Valencia.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903B7A-462E-186B-502C-D225979D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4" y="1286240"/>
            <a:ext cx="2189315" cy="33543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A8BD10-188C-D2E5-CB04-008AD04E8F1E}"/>
              </a:ext>
            </a:extLst>
          </p:cNvPr>
          <p:cNvSpPr txBox="1"/>
          <p:nvPr/>
        </p:nvSpPr>
        <p:spPr>
          <a:xfrm>
            <a:off x="479059" y="922429"/>
            <a:ext cx="2942321" cy="33855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Estudio independiente (</a:t>
            </a:r>
            <a:r>
              <a:rPr lang="es-ES" sz="1600" b="1" dirty="0" err="1"/>
              <a:t>Preprint</a:t>
            </a:r>
            <a:r>
              <a:rPr lang="es-ES" sz="1600" dirty="0"/>
              <a:t>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B46904-EE2F-6210-63E2-E55367E9E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4" y="136616"/>
            <a:ext cx="1356360" cy="7629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4900917-698F-1158-621A-1B78CF12C583}"/>
              </a:ext>
            </a:extLst>
          </p:cNvPr>
          <p:cNvGraphicFramePr/>
          <p:nvPr/>
        </p:nvGraphicFramePr>
        <p:xfrm>
          <a:off x="3030139" y="937539"/>
          <a:ext cx="3370661" cy="2550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53547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7193A-494D-C658-E751-B168F49A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142" y="226631"/>
            <a:ext cx="6484620" cy="1119099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COSTES DE INVERSIÓN: </a:t>
            </a:r>
            <a:br>
              <a:rPr lang="es-ES" sz="2800" dirty="0"/>
            </a:br>
            <a:r>
              <a:rPr lang="es-ES" sz="2800" dirty="0"/>
              <a:t>cambios en las densidades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04543EC0-A76B-4C98-1CE7-1215FD37FB7D}"/>
              </a:ext>
            </a:extLst>
          </p:cNvPr>
          <p:cNvSpPr txBox="1"/>
          <p:nvPr/>
        </p:nvSpPr>
        <p:spPr>
          <a:xfrm>
            <a:off x="882010" y="1264200"/>
            <a:ext cx="7331852" cy="207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1350" b="1" dirty="0">
                <a:solidFill>
                  <a:schemeClr val="accent1">
                    <a:lumMod val="50000"/>
                  </a:schemeClr>
                </a:solidFill>
                <a:latin typeface="Roboto" panose="020B0604020202020204" charset="0"/>
                <a:cs typeface="Roboto" panose="020B0604020202020204" charset="0"/>
              </a:rPr>
              <a:t>Esta medida necesitaría de una inversión de </a:t>
            </a:r>
            <a:r>
              <a:rPr lang="es-ES" sz="1350" b="1" u="sng" dirty="0">
                <a:solidFill>
                  <a:schemeClr val="accent1">
                    <a:lumMod val="50000"/>
                  </a:schemeClr>
                </a:solidFill>
                <a:latin typeface="Roboto" panose="020B0604020202020204" charset="0"/>
                <a:cs typeface="Roboto" panose="020B0604020202020204" charset="0"/>
              </a:rPr>
              <a:t>800 millones de euros</a:t>
            </a:r>
          </a:p>
        </p:txBody>
      </p:sp>
      <p:sp>
        <p:nvSpPr>
          <p:cNvPr id="10" name="3 CuadroTexto">
            <a:extLst>
              <a:ext uri="{FF2B5EF4-FFF2-40B4-BE49-F238E27FC236}">
                <a16:creationId xmlns:a16="http://schemas.microsoft.com/office/drawing/2014/main" id="{FE2581D3-3610-C7A4-771D-0B378900B560}"/>
              </a:ext>
            </a:extLst>
          </p:cNvPr>
          <p:cNvSpPr txBox="1"/>
          <p:nvPr/>
        </p:nvSpPr>
        <p:spPr>
          <a:xfrm>
            <a:off x="1097373" y="4712441"/>
            <a:ext cx="6165056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25" b="1" i="1" dirty="0">
                <a:latin typeface="Roboto" panose="020B0604020202020204" charset="0"/>
                <a:cs typeface="Roboto" panose="020B0604020202020204" charset="0"/>
              </a:rPr>
              <a:t>Dr. Carlos Garcés Narro, Dra. María Dolores Soler Sanchis: Impacto económico sobre la propuesta legislativa de la UE en materia de bienestar animal para el sector avicultura de puesta.</a:t>
            </a:r>
          </a:p>
          <a:p>
            <a:endParaRPr lang="es-ES" sz="375" dirty="0">
              <a:latin typeface="Roboto" panose="020B0604020202020204" charset="0"/>
              <a:cs typeface="Roboto" panose="020B0604020202020204" charset="0"/>
            </a:endParaRPr>
          </a:p>
          <a:p>
            <a:r>
              <a:rPr lang="es-ES" sz="525" dirty="0">
                <a:latin typeface="Roboto" panose="020B0604020202020204" charset="0"/>
                <a:cs typeface="Roboto" panose="020B0604020202020204" charset="0"/>
              </a:rPr>
              <a:t>*GSG: gallinas sueltas en el gallinero, denominación actual del sistema de producción “en suelo” según la anterior normativa de comercialización de huevos</a:t>
            </a:r>
            <a:r>
              <a:rPr lang="es-ES" sz="525" b="1" i="1" dirty="0">
                <a:latin typeface="Roboto" panose="020B0604020202020204" charset="0"/>
                <a:cs typeface="Roboto" panose="020B0604020202020204" charset="0"/>
              </a:rPr>
              <a:t>. </a:t>
            </a:r>
            <a:endParaRPr lang="es-ES" sz="525" dirty="0">
              <a:latin typeface="Roboto" panose="020B0604020202020204" charset="0"/>
              <a:cs typeface="Roboto" panose="020B0604020202020204" charset="0"/>
            </a:endParaRPr>
          </a:p>
        </p:txBody>
      </p:sp>
      <p:graphicFrame>
        <p:nvGraphicFramePr>
          <p:cNvPr id="6" name="8 Tabla">
            <a:extLst>
              <a:ext uri="{FF2B5EF4-FFF2-40B4-BE49-F238E27FC236}">
                <a16:creationId xmlns:a16="http://schemas.microsoft.com/office/drawing/2014/main" id="{2ADD93B8-F153-2609-B56E-0B2CCFF73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583137"/>
              </p:ext>
            </p:extLst>
          </p:nvPr>
        </p:nvGraphicFramePr>
        <p:xfrm>
          <a:off x="1666890" y="2072324"/>
          <a:ext cx="5595540" cy="21665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2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2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2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2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25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1088">
                <a:tc gridSpan="3">
                  <a:txBody>
                    <a:bodyPr/>
                    <a:lstStyle/>
                    <a:p>
                      <a:pPr algn="ctr"/>
                      <a:r>
                        <a:rPr lang="es-ES" sz="800" kern="1200" dirty="0">
                          <a:effectLst/>
                        </a:rPr>
                        <a:t>Plazas de puesta: Distribución</a:t>
                      </a:r>
                      <a:endParaRPr lang="es-ES" sz="800" dirty="0">
                        <a:latin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Coste capital (€)</a:t>
                      </a:r>
                      <a:endParaRPr lang="es-ES" sz="800" kern="100" dirty="0">
                        <a:solidFill>
                          <a:schemeClr val="bg1"/>
                        </a:solidFill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Coste financiero (€)</a:t>
                      </a:r>
                      <a:endParaRPr lang="es-ES" sz="800" kern="100" dirty="0">
                        <a:solidFill>
                          <a:schemeClr val="bg1"/>
                        </a:solidFill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Coste total (€)</a:t>
                      </a:r>
                      <a:endParaRPr lang="es-ES" sz="800" kern="100" dirty="0">
                        <a:solidFill>
                          <a:schemeClr val="bg1"/>
                        </a:solidFill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 GSG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28.390.414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>
                          <a:effectLst/>
                        </a:rPr>
                        <a:t>(60%)</a:t>
                      </a:r>
                      <a:endParaRPr lang="es-ES" sz="800" kern="10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466.864.579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148.262.836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615.127.415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 GSG + Veranda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7.097.603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(15%)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>
                          <a:effectLst/>
                        </a:rPr>
                        <a:t>63.089.808</a:t>
                      </a:r>
                      <a:endParaRPr lang="es-ES" sz="800" kern="10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>
                          <a:effectLst/>
                        </a:rPr>
                        <a:t>20.035.518</a:t>
                      </a:r>
                      <a:endParaRPr lang="es-ES" sz="800" kern="10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83.125.326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  Campera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9.463.471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(20%)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>
                          <a:effectLst/>
                        </a:rPr>
                        <a:t>73.604.776</a:t>
                      </a:r>
                      <a:endParaRPr lang="es-ES" sz="800" kern="10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>
                          <a:effectLst/>
                        </a:rPr>
                        <a:t>23.374.771</a:t>
                      </a:r>
                      <a:endParaRPr lang="es-ES" sz="800" kern="10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>
                          <a:effectLst/>
                        </a:rPr>
                        <a:t>96.979.547</a:t>
                      </a:r>
                      <a:endParaRPr lang="es-ES" sz="800" kern="10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  Ecológica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2.365.868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(5%)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0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>
                          <a:effectLst/>
                        </a:rPr>
                        <a:t>0</a:t>
                      </a:r>
                      <a:endParaRPr lang="es-ES" sz="800" kern="10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0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Total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47.317.356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(100%)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603.559.163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191.673.126</a:t>
                      </a:r>
                      <a:endParaRPr lang="es-ES" sz="700" b="1" i="1" kern="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Times New Roman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795.232.289</a:t>
                      </a:r>
                      <a:endParaRPr lang="es-ES" sz="700" b="1" i="1" kern="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Times New Roman"/>
                        <a:cs typeface="Roboto" panose="020B060402020202020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11 Rectángulo">
            <a:extLst>
              <a:ext uri="{FF2B5EF4-FFF2-40B4-BE49-F238E27FC236}">
                <a16:creationId xmlns:a16="http://schemas.microsoft.com/office/drawing/2014/main" id="{42624525-6CC7-99A3-1CAE-699714207FDC}"/>
              </a:ext>
            </a:extLst>
          </p:cNvPr>
          <p:cNvSpPr/>
          <p:nvPr/>
        </p:nvSpPr>
        <p:spPr>
          <a:xfrm>
            <a:off x="758601" y="1558990"/>
            <a:ext cx="7578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Roboto" panose="020B0604020202020204" charset="0"/>
                <a:cs typeface="Roboto" panose="020B0604020202020204" charset="0"/>
              </a:rPr>
              <a:t>Coste de la adaptación de la producción según la legislación vigente </a:t>
            </a:r>
          </a:p>
          <a:p>
            <a:pPr algn="ctr"/>
            <a:r>
              <a:rPr lang="es-ES" sz="1200" dirty="0">
                <a:latin typeface="Roboto" panose="020B0604020202020204" charset="0"/>
                <a:cs typeface="Roboto" panose="020B0604020202020204" charset="0"/>
              </a:rPr>
              <a:t>a las nuevas densidades propuestas.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669AD11-29F5-913E-61E8-CAAF4641AE37}"/>
              </a:ext>
            </a:extLst>
          </p:cNvPr>
          <p:cNvSpPr/>
          <p:nvPr/>
        </p:nvSpPr>
        <p:spPr>
          <a:xfrm>
            <a:off x="6332220" y="3815026"/>
            <a:ext cx="960120" cy="4985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2D9FBE-C4C2-6491-D3DC-74B93C4D2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4" y="136616"/>
            <a:ext cx="1356360" cy="762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27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7193A-494D-C658-E751-B168F49A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86789"/>
            <a:ext cx="6484620" cy="597131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IMPACTO ECONÓMICO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C1832F4-D79F-4041-689B-D3CA702CD1B4}"/>
              </a:ext>
            </a:extLst>
          </p:cNvPr>
          <p:cNvSpPr txBox="1"/>
          <p:nvPr/>
        </p:nvSpPr>
        <p:spPr>
          <a:xfrm>
            <a:off x="807720" y="4694221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Dr. Carlos Garcés Narro y Dra. María Dolores Soler Sanchis, Profesores de Producción Animal de la Facultad de Veterinaria de la Universidad CEU Cardenal Herrera Oria de Valencia.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903B7A-462E-186B-502C-D225979D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4" y="1286240"/>
            <a:ext cx="2189315" cy="33543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A8BD10-188C-D2E5-CB04-008AD04E8F1E}"/>
              </a:ext>
            </a:extLst>
          </p:cNvPr>
          <p:cNvSpPr txBox="1"/>
          <p:nvPr/>
        </p:nvSpPr>
        <p:spPr>
          <a:xfrm>
            <a:off x="479059" y="922429"/>
            <a:ext cx="2942321" cy="33855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Estudio independiente (</a:t>
            </a:r>
            <a:r>
              <a:rPr lang="es-ES" sz="1600" b="1" dirty="0" err="1"/>
              <a:t>Preprint</a:t>
            </a:r>
            <a:r>
              <a:rPr lang="es-ES" sz="1600" dirty="0"/>
              <a:t>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B46904-EE2F-6210-63E2-E55367E9E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4" y="136616"/>
            <a:ext cx="1356360" cy="7629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4900917-698F-1158-621A-1B78CF12C583}"/>
              </a:ext>
            </a:extLst>
          </p:cNvPr>
          <p:cNvGraphicFramePr/>
          <p:nvPr/>
        </p:nvGraphicFramePr>
        <p:xfrm>
          <a:off x="3319699" y="937539"/>
          <a:ext cx="4589861" cy="2550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CA281528-3BBA-BE53-A07D-19C65C8C4B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0299" y="2689860"/>
            <a:ext cx="2585731" cy="18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6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7193A-494D-C658-E751-B168F49A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86789"/>
            <a:ext cx="6484620" cy="597131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IMPACTO ECONÓMICO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C1832F4-D79F-4041-689B-D3CA702CD1B4}"/>
              </a:ext>
            </a:extLst>
          </p:cNvPr>
          <p:cNvSpPr txBox="1"/>
          <p:nvPr/>
        </p:nvSpPr>
        <p:spPr>
          <a:xfrm>
            <a:off x="807720" y="4694221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Dr. Carlos Garcés Narro y Dra. María Dolores Soler Sanchis, Profesores de Producción Animal de la Facultad de Veterinaria de la Universidad CEU Cardenal Herrera Oria de Valencia.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903B7A-462E-186B-502C-D225979D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4" y="1286240"/>
            <a:ext cx="2189315" cy="33543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A8BD10-188C-D2E5-CB04-008AD04E8F1E}"/>
              </a:ext>
            </a:extLst>
          </p:cNvPr>
          <p:cNvSpPr txBox="1"/>
          <p:nvPr/>
        </p:nvSpPr>
        <p:spPr>
          <a:xfrm>
            <a:off x="479059" y="922429"/>
            <a:ext cx="2942321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Estudio independiente (</a:t>
            </a:r>
            <a:r>
              <a:rPr lang="es-ES" sz="1600" b="1" dirty="0" err="1"/>
              <a:t>Preprint</a:t>
            </a:r>
            <a:r>
              <a:rPr lang="es-ES" sz="1600" dirty="0"/>
              <a:t>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B46904-EE2F-6210-63E2-E55367E9E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4" y="136616"/>
            <a:ext cx="1356360" cy="7629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4900917-698F-1158-621A-1B78CF12C583}"/>
              </a:ext>
            </a:extLst>
          </p:cNvPr>
          <p:cNvGraphicFramePr/>
          <p:nvPr/>
        </p:nvGraphicFramePr>
        <p:xfrm>
          <a:off x="3319699" y="937539"/>
          <a:ext cx="4589861" cy="2550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83700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16DCC95-A41A-C378-D304-842513ECDA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3200" dirty="0"/>
              <a:t>MESA REDONDA:</a:t>
            </a:r>
            <a:br>
              <a:rPr lang="es-ES" sz="3200" dirty="0"/>
            </a:br>
            <a:r>
              <a:rPr lang="es-ES" sz="3200" dirty="0"/>
              <a:t>BIENESTAR ANIMAL</a:t>
            </a:r>
            <a:endParaRPr lang="es-ES" dirty="0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0F9721B9-1ECD-0CB0-795E-89E0A54915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sz="2000" dirty="0"/>
              <a:t>ENTRE LA CIENCIA, LA ÉTICA Y EL FUTURO DE LA PRODUCCIÓN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8E92CAD-C1C4-1889-89EE-DDFE0ED49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70" y="226494"/>
            <a:ext cx="1331494" cy="748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19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16DCC95-A41A-C378-D304-842513ECD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0873" y="948670"/>
            <a:ext cx="5698455" cy="1688624"/>
          </a:xfrm>
        </p:spPr>
        <p:txBody>
          <a:bodyPr/>
          <a:lstStyle/>
          <a:p>
            <a:r>
              <a:rPr lang="es-ES" cap="none" dirty="0"/>
              <a:t>El sector de la avicultura de puesta</a:t>
            </a:r>
            <a:endParaRPr lang="es-ES" sz="4000" dirty="0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0F9721B9-1ECD-0CB0-795E-89E0A5491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1821" y="2685102"/>
            <a:ext cx="5337507" cy="1688624"/>
          </a:xfrm>
        </p:spPr>
        <p:txBody>
          <a:bodyPr/>
          <a:lstStyle/>
          <a:p>
            <a:r>
              <a:rPr lang="es-ES" sz="2400" b="1" dirty="0"/>
              <a:t>Comprometido con la mejora del bienestar animal</a:t>
            </a:r>
          </a:p>
          <a:p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8E92CAD-C1C4-1889-89EE-DDFE0ED49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70" y="226494"/>
            <a:ext cx="1331494" cy="74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0BFF396-DB86-A7E4-1645-E48428AFA8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16432" t="15595" r="39095" b="760"/>
          <a:stretch/>
        </p:blipFill>
        <p:spPr>
          <a:xfrm>
            <a:off x="7373625" y="3135771"/>
            <a:ext cx="1257529" cy="157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37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1569720" y="438277"/>
            <a:ext cx="6068408" cy="625729"/>
          </a:xfrm>
        </p:spPr>
        <p:txBody>
          <a:bodyPr/>
          <a:lstStyle/>
          <a:p>
            <a:pPr algn="ctr"/>
            <a:r>
              <a:rPr lang="es-ES" sz="2400" dirty="0"/>
              <a:t>Proceso de reconversión importante a sistemas alternativos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96868F-32E5-AE31-6C24-E581DB47C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51" y="1414333"/>
            <a:ext cx="8279109" cy="32908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14B367C-D795-034B-398D-C744644BF93C}"/>
              </a:ext>
            </a:extLst>
          </p:cNvPr>
          <p:cNvSpPr txBox="1"/>
          <p:nvPr/>
        </p:nvSpPr>
        <p:spPr>
          <a:xfrm>
            <a:off x="643911" y="4683389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SITRAN. Octubre 2025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3B4EC2-C994-A850-B498-7AA0B6318006}"/>
              </a:ext>
            </a:extLst>
          </p:cNvPr>
          <p:cNvSpPr txBox="1"/>
          <p:nvPr/>
        </p:nvSpPr>
        <p:spPr>
          <a:xfrm>
            <a:off x="1168627" y="1823054"/>
            <a:ext cx="95173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C00000"/>
                </a:solidFill>
              </a:rPr>
              <a:t>+ 51,1%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916CDBE-5F7D-8B5E-C541-931FE4707AED}"/>
              </a:ext>
            </a:extLst>
          </p:cNvPr>
          <p:cNvSpPr txBox="1"/>
          <p:nvPr/>
        </p:nvSpPr>
        <p:spPr>
          <a:xfrm>
            <a:off x="7638128" y="1846419"/>
            <a:ext cx="820072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6">
                    <a:lumMod val="75000"/>
                  </a:schemeClr>
                </a:solidFill>
              </a:rPr>
              <a:t>- 1,2%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B4CE0929-591B-8F1A-D276-438E8261B80F}"/>
              </a:ext>
            </a:extLst>
          </p:cNvPr>
          <p:cNvCxnSpPr/>
          <p:nvPr/>
        </p:nvCxnSpPr>
        <p:spPr>
          <a:xfrm>
            <a:off x="854243" y="1800194"/>
            <a:ext cx="7458593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DA7323BE-E613-EF63-12C7-5C0FECA64AAC}"/>
              </a:ext>
            </a:extLst>
          </p:cNvPr>
          <p:cNvCxnSpPr/>
          <p:nvPr/>
        </p:nvCxnSpPr>
        <p:spPr>
          <a:xfrm>
            <a:off x="7561928" y="1892139"/>
            <a:ext cx="750908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C43213CE-E56E-D95A-8494-C694B701D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4" y="136616"/>
            <a:ext cx="1356360" cy="762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798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7193A-494D-C658-E751-B168F49A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86789"/>
            <a:ext cx="6484620" cy="597131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NÚMERO DE GRANJAS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C1832F4-D79F-4041-689B-D3CA702CD1B4}"/>
              </a:ext>
            </a:extLst>
          </p:cNvPr>
          <p:cNvSpPr txBox="1"/>
          <p:nvPr/>
        </p:nvSpPr>
        <p:spPr>
          <a:xfrm>
            <a:off x="6492240" y="4559103"/>
            <a:ext cx="25374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/>
              <a:t>Fuente: SITRAN. Octubre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A25532-72D8-3D0C-736C-78E2777172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89" r="16077"/>
          <a:stretch/>
        </p:blipFill>
        <p:spPr>
          <a:xfrm>
            <a:off x="998221" y="3231225"/>
            <a:ext cx="2263778" cy="1814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4B55849-7D39-1F96-8EEA-6352AA66A2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7" t="2260"/>
          <a:stretch/>
        </p:blipFill>
        <p:spPr>
          <a:xfrm>
            <a:off x="3695701" y="1548181"/>
            <a:ext cx="5090159" cy="2346661"/>
          </a:xfrm>
          <a:prstGeom prst="rect">
            <a:avLst/>
          </a:prstGeom>
        </p:spPr>
      </p:pic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4F0B107F-9F6D-B3DB-6116-602C401D2EA4}"/>
              </a:ext>
            </a:extLst>
          </p:cNvPr>
          <p:cNvGraphicFramePr>
            <a:graphicFrameLocks/>
          </p:cNvGraphicFramePr>
          <p:nvPr/>
        </p:nvGraphicFramePr>
        <p:xfrm>
          <a:off x="868680" y="1047923"/>
          <a:ext cx="2659380" cy="201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7B9C50DA-854D-4E7D-A19D-77DD6C38F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4" y="136616"/>
            <a:ext cx="1356360" cy="762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624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7193A-494D-C658-E751-B168F49A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86789"/>
            <a:ext cx="6484620" cy="597131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CENSO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C1832F4-D79F-4041-689B-D3CA702CD1B4}"/>
              </a:ext>
            </a:extLst>
          </p:cNvPr>
          <p:cNvSpPr txBox="1"/>
          <p:nvPr/>
        </p:nvSpPr>
        <p:spPr>
          <a:xfrm>
            <a:off x="6591300" y="3801108"/>
            <a:ext cx="25374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/>
              <a:t>Fuente: SITRAN. Octubre 2025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250BB6-E85C-4756-E8A6-0E2BC6E43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4"/>
          <a:stretch/>
        </p:blipFill>
        <p:spPr>
          <a:xfrm>
            <a:off x="571500" y="1424751"/>
            <a:ext cx="2674620" cy="18543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96522E4-43F0-8722-D892-AFF47F69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5" t="2082" r="801" b="2827"/>
          <a:stretch/>
        </p:blipFill>
        <p:spPr>
          <a:xfrm>
            <a:off x="3429000" y="1424752"/>
            <a:ext cx="5393158" cy="2303611"/>
          </a:xfrm>
          <a:prstGeom prst="rect">
            <a:avLst/>
          </a:prstGeom>
        </p:spPr>
      </p:pic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4C6C8A6E-BB78-28A0-D731-BBE5AEA5F7A1}"/>
              </a:ext>
            </a:extLst>
          </p:cNvPr>
          <p:cNvSpPr/>
          <p:nvPr/>
        </p:nvSpPr>
        <p:spPr>
          <a:xfrm rot="10800000">
            <a:off x="411480" y="3798871"/>
            <a:ext cx="312420" cy="4740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57290E-4732-02AA-B888-D5FEBD851AF9}"/>
              </a:ext>
            </a:extLst>
          </p:cNvPr>
          <p:cNvSpPr txBox="1"/>
          <p:nvPr/>
        </p:nvSpPr>
        <p:spPr>
          <a:xfrm>
            <a:off x="807721" y="3574241"/>
            <a:ext cx="262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3% </a:t>
            </a:r>
            <a:r>
              <a:rPr lang="es-ES" dirty="0"/>
              <a:t>censo de sistemas alternativos  2024/2023.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7F861F-8F64-CEF8-6131-ED685C133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4" y="136616"/>
            <a:ext cx="1356360" cy="762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955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EF51E-D19B-C55E-8E98-209330CE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286789"/>
            <a:ext cx="7633742" cy="566651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dirty="0"/>
              <a:t>EVOLUCIÓN DEL CONSUMO</a:t>
            </a:r>
            <a:br>
              <a:rPr lang="es-ES" sz="3600" dirty="0"/>
            </a:br>
            <a:r>
              <a:rPr lang="es-ES" sz="3600" dirty="0"/>
              <a:t> DE HUEVOS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C4F784-134A-16E7-11BD-14437C370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417" y="1377809"/>
            <a:ext cx="6573167" cy="316512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2D938B-D6CB-3070-D234-9FC1E6801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4" y="136616"/>
            <a:ext cx="1356360" cy="7629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71B5A79-8060-5CFC-3DE1-278192442B5B}"/>
              </a:ext>
            </a:extLst>
          </p:cNvPr>
          <p:cNvSpPr txBox="1"/>
          <p:nvPr/>
        </p:nvSpPr>
        <p:spPr>
          <a:xfrm>
            <a:off x="1285416" y="4556629"/>
            <a:ext cx="25374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/>
              <a:t>Fuente: SITRAN. Octubre 2025</a:t>
            </a:r>
          </a:p>
        </p:txBody>
      </p:sp>
    </p:spTree>
    <p:extLst>
      <p:ext uri="{BB962C8B-B14F-4D97-AF65-F5344CB8AC3E}">
        <p14:creationId xmlns:p14="http://schemas.microsoft.com/office/powerpoint/2010/main" val="201141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7193A-494D-C658-E751-B168F49A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86789"/>
            <a:ext cx="6484620" cy="597131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CENSO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C1832F4-D79F-4041-689B-D3CA702CD1B4}"/>
              </a:ext>
            </a:extLst>
          </p:cNvPr>
          <p:cNvSpPr txBox="1"/>
          <p:nvPr/>
        </p:nvSpPr>
        <p:spPr>
          <a:xfrm>
            <a:off x="968576" y="4654526"/>
            <a:ext cx="25374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/>
              <a:t>Fuente: SITRAN. Octubre 2025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9D0768A-49B0-2621-2643-1DE058DBAFCF}"/>
              </a:ext>
            </a:extLst>
          </p:cNvPr>
          <p:cNvGrpSpPr/>
          <p:nvPr/>
        </p:nvGrpSpPr>
        <p:grpSpPr>
          <a:xfrm>
            <a:off x="-191282" y="867202"/>
            <a:ext cx="6558033" cy="3035861"/>
            <a:chOff x="-684585" y="712682"/>
            <a:chExt cx="8744044" cy="4047815"/>
          </a:xfrm>
        </p:grpSpPr>
        <p:graphicFrame>
          <p:nvGraphicFramePr>
            <p:cNvPr id="5" name="Gráfico 4">
              <a:extLst>
                <a:ext uri="{FF2B5EF4-FFF2-40B4-BE49-F238E27FC236}">
                  <a16:creationId xmlns:a16="http://schemas.microsoft.com/office/drawing/2014/main" id="{F0FCFAAB-E830-611F-EC23-820E6D31B89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5741791"/>
                </p:ext>
              </p:extLst>
            </p:nvPr>
          </p:nvGraphicFramePr>
          <p:xfrm>
            <a:off x="-684585" y="712682"/>
            <a:ext cx="4929757" cy="34735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CF38582-85E7-0B74-631B-5712B6CBDBD4}"/>
                </a:ext>
              </a:extLst>
            </p:cNvPr>
            <p:cNvSpPr txBox="1"/>
            <p:nvPr/>
          </p:nvSpPr>
          <p:spPr>
            <a:xfrm>
              <a:off x="1014904" y="4360388"/>
              <a:ext cx="704455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784"/>
              <a:r>
                <a:rPr lang="es-ES" sz="1350" dirty="0">
                  <a:solidFill>
                    <a:srgbClr val="C00000"/>
                  </a:solidFill>
                  <a:latin typeface="Calibri" panose="020F0502020204030204"/>
                </a:rPr>
                <a:t>   1193 granjas		  1433 granjas		1643 granjas</a:t>
              </a:r>
            </a:p>
          </p:txBody>
        </p:sp>
      </p:grp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FB0581AE-250F-D58B-3550-9F72851FC1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4077715"/>
              </p:ext>
            </p:extLst>
          </p:nvPr>
        </p:nvGraphicFramePr>
        <p:xfrm>
          <a:off x="2389491" y="1419994"/>
          <a:ext cx="2411110" cy="1757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D41C14E2-FD74-5D51-84E7-676F9FDD0879}"/>
              </a:ext>
            </a:extLst>
          </p:cNvPr>
          <p:cNvSpPr txBox="1"/>
          <p:nvPr/>
        </p:nvSpPr>
        <p:spPr>
          <a:xfrm>
            <a:off x="3215358" y="2995308"/>
            <a:ext cx="122429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España, 2021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60017B5D-2257-786A-BF43-19A9656CBD5D}"/>
              </a:ext>
            </a:extLst>
          </p:cNvPr>
          <p:cNvGraphicFramePr>
            <a:graphicFrameLocks/>
          </p:cNvGraphicFramePr>
          <p:nvPr/>
        </p:nvGraphicFramePr>
        <p:xfrm>
          <a:off x="6910931" y="1512934"/>
          <a:ext cx="1702675" cy="1600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1B5304ED-59D7-5CAF-C1F2-48BC491D0D68}"/>
              </a:ext>
            </a:extLst>
          </p:cNvPr>
          <p:cNvSpPr txBox="1"/>
          <p:nvPr/>
        </p:nvSpPr>
        <p:spPr>
          <a:xfrm>
            <a:off x="7273832" y="3010038"/>
            <a:ext cx="133977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España, 2024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B7723C7E-9DC5-6A48-E4E9-14F141D54F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8489793"/>
              </p:ext>
            </p:extLst>
          </p:nvPr>
        </p:nvGraphicFramePr>
        <p:xfrm>
          <a:off x="3854582" y="1207558"/>
          <a:ext cx="3586191" cy="2130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CuadroTexto 1">
            <a:extLst>
              <a:ext uri="{FF2B5EF4-FFF2-40B4-BE49-F238E27FC236}">
                <a16:creationId xmlns:a16="http://schemas.microsoft.com/office/drawing/2014/main" id="{B54A2B15-B4DE-202B-6C39-1F81965774C1}"/>
              </a:ext>
            </a:extLst>
          </p:cNvPr>
          <p:cNvSpPr txBox="1"/>
          <p:nvPr/>
        </p:nvSpPr>
        <p:spPr>
          <a:xfrm>
            <a:off x="6754511" y="2476977"/>
            <a:ext cx="471667" cy="32744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dirty="0">
                <a:solidFill>
                  <a:srgbClr val="000000"/>
                </a:solidFill>
              </a:rPr>
              <a:t>Jaula</a:t>
            </a:r>
          </a:p>
          <a:p>
            <a:r>
              <a:rPr lang="es-ES" sz="1000" dirty="0">
                <a:solidFill>
                  <a:srgbClr val="000000"/>
                </a:solidFill>
              </a:rPr>
              <a:t>64,02%</a:t>
            </a:r>
          </a:p>
          <a:p>
            <a:endParaRPr lang="es-ES" sz="825" dirty="0">
              <a:solidFill>
                <a:srgbClr val="000000"/>
              </a:solidFill>
            </a:endParaRPr>
          </a:p>
        </p:txBody>
      </p:sp>
      <p:sp>
        <p:nvSpPr>
          <p:cNvPr id="22" name="CuadroTexto 1">
            <a:extLst>
              <a:ext uri="{FF2B5EF4-FFF2-40B4-BE49-F238E27FC236}">
                <a16:creationId xmlns:a16="http://schemas.microsoft.com/office/drawing/2014/main" id="{13644BDB-555B-D872-27EE-CA3FBFDD7EA0}"/>
              </a:ext>
            </a:extLst>
          </p:cNvPr>
          <p:cNvSpPr txBox="1"/>
          <p:nvPr/>
        </p:nvSpPr>
        <p:spPr>
          <a:xfrm>
            <a:off x="7477175" y="1946792"/>
            <a:ext cx="471667" cy="32744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dirty="0">
                <a:solidFill>
                  <a:srgbClr val="000000"/>
                </a:solidFill>
              </a:rPr>
              <a:t>Ecológica</a:t>
            </a:r>
          </a:p>
          <a:p>
            <a:r>
              <a:rPr lang="es-ES" sz="1000" dirty="0">
                <a:solidFill>
                  <a:srgbClr val="000000"/>
                </a:solidFill>
              </a:rPr>
              <a:t>1,53%</a:t>
            </a:r>
          </a:p>
          <a:p>
            <a:endParaRPr lang="es-ES" sz="825" dirty="0">
              <a:solidFill>
                <a:srgbClr val="000000"/>
              </a:solidFill>
            </a:endParaRPr>
          </a:p>
        </p:txBody>
      </p:sp>
      <p:sp>
        <p:nvSpPr>
          <p:cNvPr id="23" name="CuadroTexto 1">
            <a:extLst>
              <a:ext uri="{FF2B5EF4-FFF2-40B4-BE49-F238E27FC236}">
                <a16:creationId xmlns:a16="http://schemas.microsoft.com/office/drawing/2014/main" id="{AEB0C679-F539-9C57-8C07-58A9D3738B87}"/>
              </a:ext>
            </a:extLst>
          </p:cNvPr>
          <p:cNvSpPr txBox="1"/>
          <p:nvPr/>
        </p:nvSpPr>
        <p:spPr>
          <a:xfrm>
            <a:off x="8431168" y="1945001"/>
            <a:ext cx="471667" cy="32744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dirty="0">
                <a:solidFill>
                  <a:srgbClr val="000000"/>
                </a:solidFill>
              </a:rPr>
              <a:t>Suelo</a:t>
            </a:r>
          </a:p>
          <a:p>
            <a:r>
              <a:rPr lang="es-ES" sz="1000" dirty="0">
                <a:solidFill>
                  <a:srgbClr val="000000"/>
                </a:solidFill>
              </a:rPr>
              <a:t>24,10%</a:t>
            </a:r>
          </a:p>
          <a:p>
            <a:endParaRPr lang="es-ES" sz="825" dirty="0">
              <a:solidFill>
                <a:srgbClr val="000000"/>
              </a:solidFill>
            </a:endParaRP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5B92FA23-C4D6-F87D-C3B9-E0A32F2BFADD}"/>
              </a:ext>
            </a:extLst>
          </p:cNvPr>
          <p:cNvSpPr txBox="1"/>
          <p:nvPr/>
        </p:nvSpPr>
        <p:spPr>
          <a:xfrm>
            <a:off x="7958982" y="1383367"/>
            <a:ext cx="471667" cy="32744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dirty="0">
                <a:solidFill>
                  <a:srgbClr val="000000"/>
                </a:solidFill>
              </a:rPr>
              <a:t>Campera</a:t>
            </a:r>
          </a:p>
          <a:p>
            <a:r>
              <a:rPr lang="es-ES" sz="1000" dirty="0">
                <a:solidFill>
                  <a:srgbClr val="000000"/>
                </a:solidFill>
              </a:rPr>
              <a:t>10,34%</a:t>
            </a:r>
          </a:p>
          <a:p>
            <a:endParaRPr lang="es-ES" sz="825" dirty="0">
              <a:solidFill>
                <a:srgbClr val="000000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815AB45-D299-0943-0D5E-BB8F26F46601}"/>
              </a:ext>
            </a:extLst>
          </p:cNvPr>
          <p:cNvSpPr txBox="1"/>
          <p:nvPr/>
        </p:nvSpPr>
        <p:spPr>
          <a:xfrm>
            <a:off x="7273832" y="3619975"/>
            <a:ext cx="12428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solidFill>
                  <a:srgbClr val="C00000"/>
                </a:solidFill>
                <a:latin typeface="Calibri" panose="020F0502020204030204"/>
              </a:rPr>
              <a:t>1623 granjas</a:t>
            </a:r>
            <a:endParaRPr lang="es-ES" sz="135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A740614-BBE9-66AB-8601-D51B6332D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4" y="136616"/>
            <a:ext cx="1356360" cy="762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103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7193A-494D-C658-E751-B168F49A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86789"/>
            <a:ext cx="6484620" cy="597131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IMPACTO ECONÓMICO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C1832F4-D79F-4041-689B-D3CA702CD1B4}"/>
              </a:ext>
            </a:extLst>
          </p:cNvPr>
          <p:cNvSpPr txBox="1"/>
          <p:nvPr/>
        </p:nvSpPr>
        <p:spPr>
          <a:xfrm>
            <a:off x="807720" y="4694221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Dr. Carlos Garcés Narro y Dra. María Dolores Soler Sanchis, Profesores de Producción Animal de la Facultad de Veterinaria de la Universidad CEU Cardenal Herrera Oria de Valencia.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903B7A-462E-186B-502C-D225979D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4" y="1286240"/>
            <a:ext cx="2189315" cy="33543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A8BD10-188C-D2E5-CB04-008AD04E8F1E}"/>
              </a:ext>
            </a:extLst>
          </p:cNvPr>
          <p:cNvSpPr txBox="1"/>
          <p:nvPr/>
        </p:nvSpPr>
        <p:spPr>
          <a:xfrm>
            <a:off x="479059" y="922429"/>
            <a:ext cx="2942321" cy="33855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Estudio independiente (</a:t>
            </a:r>
            <a:r>
              <a:rPr lang="es-ES" sz="1600" b="1" dirty="0" err="1"/>
              <a:t>Preprint</a:t>
            </a:r>
            <a:r>
              <a:rPr lang="es-ES" sz="1600" dirty="0"/>
              <a:t>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B46904-EE2F-6210-63E2-E55367E9E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4" y="136616"/>
            <a:ext cx="1356360" cy="7629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4900917-698F-1158-621A-1B78CF12C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888499"/>
              </p:ext>
            </p:extLst>
          </p:nvPr>
        </p:nvGraphicFramePr>
        <p:xfrm>
          <a:off x="3579798" y="937540"/>
          <a:ext cx="2564545" cy="196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92265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7193A-494D-C658-E751-B168F49A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26631"/>
            <a:ext cx="6484620" cy="1119099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COSTES DE INVERSIÓN: </a:t>
            </a:r>
            <a:br>
              <a:rPr lang="es-ES" sz="2800" dirty="0"/>
            </a:br>
            <a:r>
              <a:rPr lang="es-ES" sz="2800" dirty="0"/>
              <a:t>eliminación de jaulas</a:t>
            </a:r>
          </a:p>
        </p:txBody>
      </p:sp>
      <p:graphicFrame>
        <p:nvGraphicFramePr>
          <p:cNvPr id="3" name="7 Tabla">
            <a:extLst>
              <a:ext uri="{FF2B5EF4-FFF2-40B4-BE49-F238E27FC236}">
                <a16:creationId xmlns:a16="http://schemas.microsoft.com/office/drawing/2014/main" id="{148FF770-0457-21CE-FD30-48607BF7E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17327"/>
              </p:ext>
            </p:extLst>
          </p:nvPr>
        </p:nvGraphicFramePr>
        <p:xfrm>
          <a:off x="1097373" y="2241960"/>
          <a:ext cx="7183162" cy="23353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87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5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9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5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99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7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7924">
                <a:tc>
                  <a:txBody>
                    <a:bodyPr/>
                    <a:lstStyle/>
                    <a:p>
                      <a:endParaRPr lang="es-ES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800" dirty="0"/>
                        <a:t>Distribución prevista</a:t>
                      </a:r>
                      <a:endParaRPr lang="es-ES" sz="800" dirty="0">
                        <a:latin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/>
                      <a:r>
                        <a:rPr lang="es-ES" sz="800" kern="1200" dirty="0"/>
                        <a:t>Nº de plazas </a:t>
                      </a:r>
                    </a:p>
                    <a:p>
                      <a:pPr marL="0" algn="ctr" defTabSz="816410" rtl="0" eaLnBrk="1" latinLnBrk="0" hangingPunct="1"/>
                      <a:r>
                        <a:rPr lang="es-ES" sz="800" kern="1200" dirty="0"/>
                        <a:t>a adaptar</a:t>
                      </a:r>
                      <a:endParaRPr lang="es-ES" sz="800" b="1" kern="1200" dirty="0">
                        <a:solidFill>
                          <a:schemeClr val="lt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/>
                      <a:r>
                        <a:rPr lang="es-ES" sz="800" kern="1200" dirty="0"/>
                        <a:t>Coste en puesta (€)</a:t>
                      </a:r>
                      <a:endParaRPr lang="es-ES" sz="800" b="1" kern="1200" dirty="0">
                        <a:solidFill>
                          <a:schemeClr val="lt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/>
                      <a:r>
                        <a:rPr lang="es-ES" sz="800" kern="1200" dirty="0"/>
                        <a:t>Coste en recría (€)</a:t>
                      </a:r>
                      <a:endParaRPr lang="es-ES" sz="800" b="1" kern="1200" dirty="0">
                        <a:solidFill>
                          <a:schemeClr val="lt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/>
                      <a:r>
                        <a:rPr lang="es-ES" sz="800" kern="1200" dirty="0"/>
                        <a:t>Total </a:t>
                      </a:r>
                    </a:p>
                    <a:p>
                      <a:pPr marL="0" algn="ctr" defTabSz="816410" rtl="0" eaLnBrk="1" latinLnBrk="0" hangingPunct="1"/>
                      <a:r>
                        <a:rPr lang="es-ES" sz="800" kern="1200" dirty="0"/>
                        <a:t>Capital (€)</a:t>
                      </a:r>
                      <a:endParaRPr lang="es-ES" sz="800" b="1" kern="1200" dirty="0">
                        <a:solidFill>
                          <a:schemeClr val="lt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/>
                      <a:r>
                        <a:rPr lang="es-ES" sz="800" kern="1200" dirty="0"/>
                        <a:t>Coste</a:t>
                      </a:r>
                    </a:p>
                    <a:p>
                      <a:pPr marL="0" algn="ctr" defTabSz="816410" rtl="0" eaLnBrk="1" latinLnBrk="0" hangingPunct="1"/>
                      <a:r>
                        <a:rPr lang="es-ES" sz="800" kern="1200" dirty="0"/>
                        <a:t>financiero (€)</a:t>
                      </a:r>
                      <a:endParaRPr lang="es-ES" sz="800" b="1" kern="1200" dirty="0">
                        <a:solidFill>
                          <a:schemeClr val="lt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/>
                      <a:r>
                        <a:rPr lang="es-ES" sz="800" kern="1200" dirty="0"/>
                        <a:t>Coste Total Final (€)</a:t>
                      </a:r>
                      <a:endParaRPr lang="es-ES" sz="800" b="1" kern="1200" dirty="0">
                        <a:solidFill>
                          <a:schemeClr val="lt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8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GSG* adaptadas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70%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28.896.866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577.937.325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90.818.722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668.756.047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212.377.792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881.133.839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973">
                <a:tc>
                  <a:txBody>
                    <a:bodyPr/>
                    <a:lstStyle/>
                    <a:p>
                      <a:pPr marL="0" algn="ctr" defTabSz="81641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GSG nuevas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36195" algn="ctr" defTabSz="81641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20%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8.140.379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227.930.600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37.213.159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265.143.759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84.202.074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algn="ctr" defTabSz="81641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349.345.833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7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00" dirty="0">
                          <a:effectLst/>
                        </a:rPr>
                        <a:t>Camperas</a:t>
                      </a:r>
                      <a:endParaRPr lang="es-ES" sz="8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10%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4.009.440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140.330.407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80.188.804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220.519.210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70.030.594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kern="1200" dirty="0"/>
                        <a:t>290.549.804</a:t>
                      </a:r>
                      <a:endParaRPr lang="es-ES" sz="700" kern="1200" dirty="0">
                        <a:solidFill>
                          <a:schemeClr val="tx1"/>
                        </a:solidFill>
                        <a:latin typeface="Roboto" panose="020B0604020202020204" charset="0"/>
                        <a:ea typeface="+mn-ea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8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kern="100" dirty="0">
                          <a:effectLst/>
                        </a:rPr>
                        <a:t>Total</a:t>
                      </a:r>
                      <a:endParaRPr lang="es-ES" sz="9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kern="100" dirty="0">
                          <a:effectLst/>
                        </a:rPr>
                        <a:t>100%</a:t>
                      </a:r>
                      <a:endParaRPr lang="es-ES" sz="9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kern="100" dirty="0">
                          <a:effectLst/>
                        </a:rPr>
                        <a:t>41.046.685</a:t>
                      </a:r>
                      <a:endParaRPr lang="es-ES" sz="9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kern="100" dirty="0">
                          <a:effectLst/>
                        </a:rPr>
                        <a:t>946.198.331</a:t>
                      </a:r>
                      <a:endParaRPr lang="es-ES" sz="9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kern="100" dirty="0">
                          <a:effectLst/>
                        </a:rPr>
                        <a:t>208.220.685</a:t>
                      </a:r>
                      <a:endParaRPr lang="es-ES" sz="9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kern="100" dirty="0">
                          <a:effectLst/>
                        </a:rPr>
                        <a:t>1.154.419.017</a:t>
                      </a:r>
                      <a:endParaRPr lang="es-ES" sz="9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kern="100" dirty="0">
                          <a:effectLst/>
                        </a:rPr>
                        <a:t>366.610.459</a:t>
                      </a:r>
                      <a:endParaRPr lang="es-ES" sz="9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kern="100" dirty="0">
                          <a:effectLst/>
                        </a:rPr>
                        <a:t>1.521.029.476</a:t>
                      </a:r>
                      <a:endParaRPr lang="es-ES" sz="900" kern="100" dirty="0">
                        <a:effectLst/>
                        <a:latin typeface="Roboto" panose="020B0604020202020204" charset="0"/>
                        <a:ea typeface="Calibri"/>
                        <a:cs typeface="Roboto" panose="020B060402020202020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4 Rectángulo">
            <a:extLst>
              <a:ext uri="{FF2B5EF4-FFF2-40B4-BE49-F238E27FC236}">
                <a16:creationId xmlns:a16="http://schemas.microsoft.com/office/drawing/2014/main" id="{98F84AF5-6593-3FD3-45C4-60252F8BDC37}"/>
              </a:ext>
            </a:extLst>
          </p:cNvPr>
          <p:cNvSpPr/>
          <p:nvPr/>
        </p:nvSpPr>
        <p:spPr>
          <a:xfrm>
            <a:off x="605991" y="1769811"/>
            <a:ext cx="7932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Roboto" panose="020B0604020202020204" charset="0"/>
                <a:cs typeface="Roboto" panose="020B0604020202020204" charset="0"/>
              </a:rPr>
              <a:t>Coste de la inversión necesaria para la adaptación de la producción de huevos de gallina a los sistemas sin jaula en España (tomando como referencia el año 2017)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04543EC0-A76B-4C98-1CE7-1215FD37FB7D}"/>
              </a:ext>
            </a:extLst>
          </p:cNvPr>
          <p:cNvSpPr txBox="1"/>
          <p:nvPr/>
        </p:nvSpPr>
        <p:spPr>
          <a:xfrm>
            <a:off x="906073" y="1238930"/>
            <a:ext cx="7331852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1350" b="1" dirty="0">
                <a:solidFill>
                  <a:schemeClr val="accent1">
                    <a:lumMod val="50000"/>
                  </a:schemeClr>
                </a:solidFill>
                <a:latin typeface="Roboto" panose="020B0604020202020204" charset="0"/>
                <a:cs typeface="Roboto" panose="020B0604020202020204" charset="0"/>
              </a:rPr>
              <a:t>P</a:t>
            </a:r>
            <a:r>
              <a:rPr lang="es-ES" sz="1350" b="1" dirty="0">
                <a:solidFill>
                  <a:schemeClr val="accent1">
                    <a:lumMod val="50000"/>
                  </a:schemeClr>
                </a:solidFill>
              </a:rPr>
              <a:t>ara la transformación total del censo, se necesitarán unas inversiones netas de 1.525,7 millones de euros, de los que estarían pendientes de ejecución 1.200,9 millones de euros.</a:t>
            </a:r>
            <a:endParaRPr lang="es-ES" sz="1350" b="1" dirty="0">
              <a:solidFill>
                <a:schemeClr val="accent1">
                  <a:lumMod val="50000"/>
                </a:schemeClr>
              </a:solidFill>
              <a:latin typeface="Roboto" panose="020B0604020202020204" charset="0"/>
              <a:cs typeface="Roboto" panose="020B0604020202020204" charset="0"/>
            </a:endParaRPr>
          </a:p>
        </p:txBody>
      </p:sp>
      <p:sp>
        <p:nvSpPr>
          <p:cNvPr id="10" name="3 CuadroTexto">
            <a:extLst>
              <a:ext uri="{FF2B5EF4-FFF2-40B4-BE49-F238E27FC236}">
                <a16:creationId xmlns:a16="http://schemas.microsoft.com/office/drawing/2014/main" id="{FE2581D3-3610-C7A4-771D-0B378900B560}"/>
              </a:ext>
            </a:extLst>
          </p:cNvPr>
          <p:cNvSpPr txBox="1"/>
          <p:nvPr/>
        </p:nvSpPr>
        <p:spPr>
          <a:xfrm>
            <a:off x="1097373" y="4712441"/>
            <a:ext cx="6165056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25" b="1" i="1" dirty="0">
                <a:latin typeface="Roboto" panose="020B0604020202020204" charset="0"/>
                <a:cs typeface="Roboto" panose="020B0604020202020204" charset="0"/>
              </a:rPr>
              <a:t>Dr. Carlos Garcés Narro, Dra. María Dolores Soler Sanchis: Impacto económico sobre la propuesta legislativa de la UE en materia de bienestar animal para el sector avicultura de puesta.</a:t>
            </a:r>
          </a:p>
          <a:p>
            <a:endParaRPr lang="es-ES" sz="375" dirty="0">
              <a:latin typeface="Roboto" panose="020B0604020202020204" charset="0"/>
              <a:cs typeface="Roboto" panose="020B0604020202020204" charset="0"/>
            </a:endParaRPr>
          </a:p>
          <a:p>
            <a:r>
              <a:rPr lang="es-ES" sz="525" dirty="0">
                <a:latin typeface="Roboto" panose="020B0604020202020204" charset="0"/>
                <a:cs typeface="Roboto" panose="020B0604020202020204" charset="0"/>
              </a:rPr>
              <a:t>*GSG: gallinas sueltas en el gallinero, denominación actual del sistema de producción “en suelo” según la anterior normativa de comercialización de huevos</a:t>
            </a:r>
            <a:r>
              <a:rPr lang="es-ES" sz="525" b="1" i="1" dirty="0">
                <a:latin typeface="Roboto" panose="020B0604020202020204" charset="0"/>
                <a:cs typeface="Roboto" panose="020B0604020202020204" charset="0"/>
              </a:rPr>
              <a:t>. </a:t>
            </a:r>
            <a:endParaRPr lang="es-ES" sz="525" dirty="0">
              <a:latin typeface="Roboto" panose="020B0604020202020204" charset="0"/>
              <a:cs typeface="Roboto" panose="020B060402020202020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BCAA5DC-D8E2-2D2F-B42F-427451D3ECD7}"/>
              </a:ext>
            </a:extLst>
          </p:cNvPr>
          <p:cNvSpPr/>
          <p:nvPr/>
        </p:nvSpPr>
        <p:spPr>
          <a:xfrm>
            <a:off x="7374957" y="4146283"/>
            <a:ext cx="960120" cy="4985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CF05BC-696B-481D-48AC-D75244348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4" y="136616"/>
            <a:ext cx="1356360" cy="762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49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-ponente-aviForum-Puesta-26" id="{E8CC856E-38F4-44F0-8223-1C9B1091BDD4}" vid="{E53E89A4-9C67-4E22-968F-B34AF218464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82546972D5B1244BB0DE647BCD5B279" ma:contentTypeVersion="14" ma:contentTypeDescription="Crear nuevo documento." ma:contentTypeScope="" ma:versionID="acbc6ab5cc907e390411c9623797113e">
  <xsd:schema xmlns:xsd="http://www.w3.org/2001/XMLSchema" xmlns:xs="http://www.w3.org/2001/XMLSchema" xmlns:p="http://schemas.microsoft.com/office/2006/metadata/properties" xmlns:ns2="7668af69-8f15-41d9-89d3-1a154c96f5bc" xmlns:ns3="5bc2244b-98d5-449f-acb1-149a4c020d3c" targetNamespace="http://schemas.microsoft.com/office/2006/metadata/properties" ma:root="true" ma:fieldsID="fdae2105992aea22b6bcfc6e26e17bab" ns2:_="" ns3:_="">
    <xsd:import namespace="7668af69-8f15-41d9-89d3-1a154c96f5bc"/>
    <xsd:import namespace="5bc2244b-98d5-449f-acb1-149a4c020d3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8af69-8f15-41d9-89d3-1a154c96f5b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7602555a-24cc-4f05-89f9-e1b9a7701d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c2244b-98d5-449f-acb1-149a4c020d3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3c3bb17-4514-41f1-bbc2-8254160a02c8}" ma:internalName="TaxCatchAll" ma:showField="CatchAllData" ma:web="5bc2244b-98d5-449f-acb1-149a4c020d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68af69-8f15-41d9-89d3-1a154c96f5bc">
      <Terms xmlns="http://schemas.microsoft.com/office/infopath/2007/PartnerControls"/>
    </lcf76f155ced4ddcb4097134ff3c332f>
    <TaxCatchAll xmlns="5bc2244b-98d5-449f-acb1-149a4c020d3c" xsi:nil="true"/>
  </documentManagement>
</p:properties>
</file>

<file path=customXml/itemProps1.xml><?xml version="1.0" encoding="utf-8"?>
<ds:datastoreItem xmlns:ds="http://schemas.openxmlformats.org/officeDocument/2006/customXml" ds:itemID="{C5ABB657-CB96-41DB-A8F1-F98EADA2FB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12392A-4A23-460D-9197-F81EC294F1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68af69-8f15-41d9-89d3-1a154c96f5bc"/>
    <ds:schemaRef ds:uri="5bc2244b-98d5-449f-acb1-149a4c020d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5360A9-74FF-4EF5-91D0-BF7F56C6FEEC}">
  <ds:schemaRefs>
    <ds:schemaRef ds:uri="http://schemas.microsoft.com/office/2006/metadata/properties"/>
    <ds:schemaRef ds:uri="http://schemas.microsoft.com/office/infopath/2007/PartnerControls"/>
    <ds:schemaRef ds:uri="7668af69-8f15-41d9-89d3-1a154c96f5bc"/>
    <ds:schemaRef ds:uri="5bc2244b-98d5-449f-acb1-149a4c020d3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PPT-ponente-aviForum-Puesta-26 (2) (5)</Template>
  <TotalTime>90</TotalTime>
  <Words>804</Words>
  <Application>Microsoft Office PowerPoint</Application>
  <PresentationFormat>Presentación en pantalla (16:9)</PresentationFormat>
  <Paragraphs>170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Calibri</vt:lpstr>
      <vt:lpstr>Gotham Narrow Bold</vt:lpstr>
      <vt:lpstr>Roboto</vt:lpstr>
      <vt:lpstr>Poppins</vt:lpstr>
      <vt:lpstr>Open Sans</vt:lpstr>
      <vt:lpstr>Wingdings</vt:lpstr>
      <vt:lpstr>Gotham Narrow Book</vt:lpstr>
      <vt:lpstr>Arial</vt:lpstr>
      <vt:lpstr>Tema de Office</vt:lpstr>
      <vt:lpstr>MESA REDONDA: BIENESTAR ANIMAL</vt:lpstr>
      <vt:lpstr>El sector de la avicultura de puesta</vt:lpstr>
      <vt:lpstr>Proceso de reconversión importante a sistemas alternativos</vt:lpstr>
      <vt:lpstr>NÚMERO DE GRANJAS</vt:lpstr>
      <vt:lpstr>CENSO</vt:lpstr>
      <vt:lpstr>EVOLUCIÓN DEL CONSUMO  DE HUEVOS</vt:lpstr>
      <vt:lpstr>CENSO</vt:lpstr>
      <vt:lpstr>IMPACTO ECONÓMICO </vt:lpstr>
      <vt:lpstr>COSTES DE INVERSIÓN:  eliminación de jaulas</vt:lpstr>
      <vt:lpstr>IMPACTO ECONÓMICO </vt:lpstr>
      <vt:lpstr>COSTES DE INVERSIÓN:  cambios en las densidades</vt:lpstr>
      <vt:lpstr>IMPACTO ECONÓMICO </vt:lpstr>
      <vt:lpstr>IMPACTO ECONÓMICO </vt:lpstr>
      <vt:lpstr>MESA REDONDA: BIENESTAR ANIMAL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Agenda - FEDEROVO</dc:creator>
  <cp:lastModifiedBy>Mª Luz de Santos Martín</cp:lastModifiedBy>
  <cp:revision>4</cp:revision>
  <dcterms:created xsi:type="dcterms:W3CDTF">2026-02-17T11:04:16Z</dcterms:created>
  <dcterms:modified xsi:type="dcterms:W3CDTF">2026-02-24T15:57:14Z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0x010100182546972D5B1244BB0DE647BCD5B279</vt:lpwstr>
  </property>
</Properties>
</file>