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sldIdLst>
    <p:sldId id="274" r:id="rId5"/>
    <p:sldId id="275" r:id="rId6"/>
    <p:sldId id="279" r:id="rId7"/>
    <p:sldId id="282" r:id="rId8"/>
    <p:sldId id="280" r:id="rId9"/>
    <p:sldId id="283" r:id="rId10"/>
    <p:sldId id="284" r:id="rId11"/>
    <p:sldId id="277" r:id="rId12"/>
    <p:sldId id="285" r:id="rId13"/>
    <p:sldId id="286" r:id="rId14"/>
    <p:sldId id="278" r:id="rId15"/>
    <p:sldId id="272" r:id="rId16"/>
    <p:sldId id="281" r:id="rId17"/>
  </p:sldIdLst>
  <p:sldSz cx="9144000" cy="5143500" type="screen16x9"/>
  <p:notesSz cx="6858000" cy="9144000"/>
  <p:embeddedFontLst>
    <p:embeddedFont>
      <p:font typeface="Open Sans" panose="020B0604020202020204" charset="0"/>
      <p:regular r:id="rId18"/>
      <p:bold r:id="rId19"/>
      <p:italic r:id="rId20"/>
      <p:boldItalic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MS PGothic" panose="020B0600070205080204" pitchFamily="34" charset="-12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oppins" panose="020B0604020202020204" charset="0"/>
      <p:regular r:id="rId31"/>
      <p:bold r:id="rId32"/>
      <p:italic r:id="rId33"/>
      <p:boldItalic r:id="rId34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081"/>
    <a:srgbClr val="00FFFF"/>
    <a:srgbClr val="67C3CF"/>
    <a:srgbClr val="E42320"/>
    <a:srgbClr val="F3931F"/>
    <a:srgbClr val="FF7F52"/>
    <a:srgbClr val="70122A"/>
    <a:srgbClr val="008582"/>
    <a:srgbClr val="4D337E"/>
    <a:srgbClr val="F8C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4E3DF-D90C-4666-8DF6-B90B4C3E321D}" v="8" dt="2024-07-10T09:29:33.8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6405"/>
  </p:normalViewPr>
  <p:slideViewPr>
    <p:cSldViewPr snapToGrid="0" snapToObjects="1">
      <p:cViewPr varScale="1">
        <p:scale>
          <a:sx n="128" d="100"/>
          <a:sy n="128" d="100"/>
        </p:scale>
        <p:origin x="110" y="9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5/10/relationships/revisionInfo" Target="revisionInfo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407862" y="1759620"/>
            <a:ext cx="4408565" cy="14325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407862" y="3537511"/>
            <a:ext cx="4408565" cy="11918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15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0873FFB-E4B3-C559-4B4F-7A174D8AD3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888" y="500"/>
            <a:ext cx="9142223" cy="5142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2166230" y="2384531"/>
            <a:ext cx="6393594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2166229" y="1318770"/>
            <a:ext cx="639359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88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7D20DB1-6AEC-A370-99AD-2849812BA2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4ECFB222-0667-6EB0-EF30-B70E31A49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8641" y="2513384"/>
            <a:ext cx="5103755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9AC1A995-04C9-0D44-19FA-30F478CA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41" y="1286163"/>
            <a:ext cx="5943546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71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218AA7A-9637-98F5-913D-20200ECAEB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11903" y="1883822"/>
            <a:ext cx="5197478" cy="24032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sz="2400" b="1" i="0">
                <a:latin typeface="Poppins" pitchFamily="2" charset="77"/>
                <a:ea typeface="Gotham Narrow Medium" charset="0"/>
                <a:cs typeface="Poppins" pitchFamily="2" charset="77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 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048306" y="779040"/>
            <a:ext cx="566107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6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3D58366-9997-40F0-C897-3EEFEEF3A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E858C2FB-7CEB-1F4D-91F7-72E7427D7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847" y="948670"/>
            <a:ext cx="4994481" cy="1688624"/>
          </a:xfrm>
          <a:prstGeom prst="rect">
            <a:avLst/>
          </a:prstGeom>
        </p:spPr>
        <p:txBody>
          <a:bodyPr/>
          <a:lstStyle>
            <a:lvl1pPr>
              <a:defRPr sz="3600" b="1" i="0">
                <a:ln>
                  <a:noFill/>
                </a:ln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xmlns="" id="{E1703603-A999-C048-A80F-B079E8F7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848" y="2798202"/>
            <a:ext cx="4994480" cy="15755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01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E74CF0-93CC-47F4-B2D6-511550D1FA24}" type="datetimeFigureOut">
              <a:rPr lang="en-GB" smtClean="0"/>
              <a:pPr/>
              <a:t>23/02/2026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C9B077F-09D5-4BAC-8644-275F1161E665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18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0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0" r:id="rId3"/>
    <p:sldLayoutId id="2147483661" r:id="rId4"/>
    <p:sldLayoutId id="2147483662" r:id="rId5"/>
    <p:sldLayoutId id="2147483664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otham Narrow Bold"/>
          <a:ea typeface="+mj-ea"/>
          <a:cs typeface="Gotham Narrow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300" kern="1200">
          <a:solidFill>
            <a:schemeClr val="tx1"/>
          </a:solidFill>
          <a:latin typeface="Gotham Narrow Book"/>
          <a:ea typeface="+mn-ea"/>
          <a:cs typeface="Gotham Narrow Book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2.bin"/><Relationship Id="rId7" Type="http://schemas.openxmlformats.org/officeDocument/2006/relationships/package" Target="../embeddings/Documento_de_Microsoft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emf"/><Relationship Id="rId4" Type="http://schemas.openxmlformats.org/officeDocument/2006/relationships/package" Target="../embeddings/Documento_de_Microsoft_Word2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package" Target="../embeddings/Documento_de_Microsoft_Word1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716DCC95-A41A-C378-D304-842513ECD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423" y="1454819"/>
            <a:ext cx="7010400" cy="1462551"/>
          </a:xfrm>
        </p:spPr>
        <p:txBody>
          <a:bodyPr/>
          <a:lstStyle/>
          <a:p>
            <a:r>
              <a:rPr lang="es-ES" sz="2400" b="0" i="1" dirty="0" smtClean="0">
                <a:solidFill>
                  <a:srgbClr val="00FFFF"/>
                </a:solidFill>
                <a:latin typeface="+mn-lt"/>
              </a:rPr>
              <a:t/>
            </a:r>
            <a:br>
              <a:rPr lang="es-ES" sz="2400" b="0" i="1" dirty="0" smtClean="0">
                <a:solidFill>
                  <a:srgbClr val="00FFFF"/>
                </a:solidFill>
                <a:latin typeface="+mn-lt"/>
              </a:rPr>
            </a:br>
            <a:r>
              <a:rPr lang="es-ES" sz="2400" b="0" i="1" dirty="0" smtClean="0">
                <a:solidFill>
                  <a:srgbClr val="00FFFF"/>
                </a:solidFill>
                <a:latin typeface="+mn-lt"/>
              </a:rPr>
              <a:t>Mesa redonda</a:t>
            </a:r>
            <a:endParaRPr lang="es-ES" sz="2400" dirty="0">
              <a:solidFill>
                <a:srgbClr val="00FFFF"/>
              </a:solidFill>
              <a:latin typeface="+mn-lt"/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xmlns="" id="{0F9721B9-1ECD-0CB0-795E-89E0A5491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72" y="3576062"/>
            <a:ext cx="4197960" cy="1191801"/>
          </a:xfrm>
        </p:spPr>
        <p:txBody>
          <a:bodyPr/>
          <a:lstStyle/>
          <a:p>
            <a:pPr algn="r"/>
            <a:r>
              <a:rPr lang="es-ES" sz="2400" dirty="0" smtClean="0">
                <a:latin typeface="+mn-lt"/>
              </a:rPr>
              <a:t>Ricardo </a:t>
            </a:r>
            <a:r>
              <a:rPr lang="es-ES" sz="2400" dirty="0" err="1" smtClean="0">
                <a:latin typeface="+mn-lt"/>
              </a:rPr>
              <a:t>Cepero</a:t>
            </a:r>
            <a:r>
              <a:rPr lang="es-ES" sz="2400" dirty="0" smtClean="0">
                <a:latin typeface="+mn-lt"/>
              </a:rPr>
              <a:t> Briz</a:t>
            </a:r>
          </a:p>
          <a:p>
            <a:pPr algn="r"/>
            <a:r>
              <a:rPr lang="es-ES" sz="2400" dirty="0" smtClean="0">
                <a:latin typeface="+mn-lt"/>
              </a:rPr>
              <a:t>Universidad de Zaragoza</a:t>
            </a:r>
            <a:endParaRPr lang="es-ES" sz="2400" dirty="0"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04371" y="2261338"/>
            <a:ext cx="67408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000" dirty="0">
                <a:solidFill>
                  <a:srgbClr val="FFFF00"/>
                </a:solidFill>
              </a:rPr>
              <a:t>Bienestar animal, entre la ciencia, la ética y el futuro de la producción</a:t>
            </a:r>
          </a:p>
        </p:txBody>
      </p:sp>
    </p:spTree>
    <p:extLst>
      <p:ext uri="{BB962C8B-B14F-4D97-AF65-F5344CB8AC3E}">
        <p14:creationId xmlns:p14="http://schemas.microsoft.com/office/powerpoint/2010/main" val="39490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3 CuadroTexto"/>
          <p:cNvSpPr txBox="1">
            <a:spLocks noChangeArrowheads="1"/>
          </p:cNvSpPr>
          <p:nvPr/>
        </p:nvSpPr>
        <p:spPr bwMode="auto">
          <a:xfrm>
            <a:off x="559526" y="0"/>
            <a:ext cx="67233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/>
            <a:r>
              <a:rPr lang="es-ES" sz="2400" b="1" i="1" dirty="0">
                <a:solidFill>
                  <a:srgbClr val="0000FF"/>
                </a:solidFill>
              </a:rPr>
              <a:t>Evaluación de Riesgos : enfoque cualitativo</a:t>
            </a:r>
            <a:endParaRPr lang="en-GB" sz="2400" b="1" i="1" dirty="0">
              <a:solidFill>
                <a:srgbClr val="0000FF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015678" y="3745526"/>
            <a:ext cx="11283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s-ES" sz="1350" i="1" dirty="0">
                <a:solidFill>
                  <a:prstClr val="black"/>
                </a:solidFill>
              </a:rPr>
              <a:t>Proyecto </a:t>
            </a:r>
            <a:endParaRPr lang="es-ES" sz="1350" i="1" dirty="0" smtClean="0">
              <a:solidFill>
                <a:prstClr val="black"/>
              </a:solidFill>
            </a:endParaRPr>
          </a:p>
          <a:p>
            <a:pPr algn="ctr" defTabSz="685800"/>
            <a:r>
              <a:rPr lang="es-ES" sz="1350" i="1" dirty="0" err="1" smtClean="0">
                <a:solidFill>
                  <a:prstClr val="black"/>
                </a:solidFill>
              </a:rPr>
              <a:t>LayWel</a:t>
            </a:r>
            <a:r>
              <a:rPr lang="es-ES" sz="1350" i="1" dirty="0">
                <a:solidFill>
                  <a:prstClr val="black"/>
                </a:solidFill>
              </a:rPr>
              <a:t>, 2006</a:t>
            </a:r>
            <a:endParaRPr lang="en-GB" sz="1350" i="1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782185"/>
              </p:ext>
            </p:extLst>
          </p:nvPr>
        </p:nvGraphicFramePr>
        <p:xfrm>
          <a:off x="-195263" y="1969271"/>
          <a:ext cx="8357807" cy="2439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Documento" r:id="rId4" imgW="6973570" imgH="1787078" progId="Word.Document.12">
                  <p:embed/>
                </p:oleObj>
              </mc:Choice>
              <mc:Fallback>
                <p:oleObj name="Documento" r:id="rId4" imgW="6973570" imgH="178707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95263" y="1969271"/>
                        <a:ext cx="8357807" cy="24394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46633"/>
              </p:ext>
            </p:extLst>
          </p:nvPr>
        </p:nvGraphicFramePr>
        <p:xfrm>
          <a:off x="58738" y="558800"/>
          <a:ext cx="8213725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Documento" r:id="rId7" imgW="6794373" imgH="1117600" progId="Word.Document.12">
                  <p:embed/>
                </p:oleObj>
              </mc:Choice>
              <mc:Fallback>
                <p:oleObj name="Documento" r:id="rId7" imgW="6794373" imgH="11176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58800"/>
                        <a:ext cx="8213725" cy="134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75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3291" y="4015"/>
            <a:ext cx="7626530" cy="625729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1F408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732" t="7933" r="11360"/>
          <a:stretch/>
        </p:blipFill>
        <p:spPr>
          <a:xfrm>
            <a:off x="87086" y="1149532"/>
            <a:ext cx="5782491" cy="38404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2195" r="11468"/>
          <a:stretch/>
        </p:blipFill>
        <p:spPr>
          <a:xfrm>
            <a:off x="5738950" y="2035800"/>
            <a:ext cx="3265714" cy="22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698171" y="0"/>
            <a:ext cx="7301331" cy="625729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>
                <a:solidFill>
                  <a:srgbClr val="1F4081"/>
                </a:solidFill>
                <a:latin typeface="+mn-lt"/>
              </a:rPr>
              <a:t>EFSA 2023, Principales recomendaciones</a:t>
            </a:r>
            <a:endParaRPr lang="es-ES_tradnl" dirty="0">
              <a:solidFill>
                <a:srgbClr val="1F4081"/>
              </a:solidFill>
              <a:latin typeface="+mn-lt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44136" y="646910"/>
            <a:ext cx="8769531" cy="4339650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Alojar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</a:t>
            </a:r>
            <a:r>
              <a:rPr lang="en-US" sz="2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todas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2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aves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sistemas</a:t>
            </a:r>
            <a:r>
              <a:rPr lang="en-US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 </a:t>
            </a:r>
            <a:r>
              <a:rPr lang="en-US" sz="2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jaulas</a:t>
            </a:r>
            <a:endParaRPr lang="es-E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•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protocolos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definir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características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bienestar</a:t>
            </a:r>
            <a:r>
              <a:rPr lang="en-US" dirty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fracturas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quilla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condición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plumaje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para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estirpes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sz="2400" dirty="0">
              <a:solidFill>
                <a:srgbClr val="1F408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1600" dirty="0" smtClean="0">
              <a:solidFill>
                <a:srgbClr val="1F408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•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Aportar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seca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friable,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siempre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disponible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añadir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nuevo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material y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enriquecimientos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ambientales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s-ES" sz="2400" dirty="0">
              <a:solidFill>
                <a:srgbClr val="1F408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sz="2400" dirty="0">
              <a:solidFill>
                <a:srgbClr val="1F408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•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Poner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práctica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medidas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preventivas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contra el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picaje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agresivo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facilitar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abandono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despunte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picos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 smtClean="0">
              <a:solidFill>
                <a:srgbClr val="1F408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es-ES" sz="1600" dirty="0">
              <a:solidFill>
                <a:srgbClr val="1F408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•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Plataformas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y/o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perchas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elevadas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fácilmente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accesibles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sz="2400" dirty="0">
              <a:solidFill>
                <a:srgbClr val="1F408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•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Aportar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veranda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cubierta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 las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reducir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densidad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efectiva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día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permitirles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elegir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temperaturas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condiciones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luz y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calidad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sustrato</a:t>
            </a:r>
            <a:r>
              <a:rPr lang="en-US" dirty="0" smtClean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solidFill>
                  <a:srgbClr val="1F408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sz="2400" dirty="0">
              <a:solidFill>
                <a:srgbClr val="1F408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4834" y="226525"/>
            <a:ext cx="91091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práctica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métodos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armonizados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evaluación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puntuación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registrar:</a:t>
            </a:r>
            <a:endParaRPr lang="es-ES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235452"/>
              </p:ext>
            </p:extLst>
          </p:nvPr>
        </p:nvGraphicFramePr>
        <p:xfrm>
          <a:off x="2612572" y="868970"/>
          <a:ext cx="6096000" cy="333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005"/>
                <a:gridCol w="28389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ante-mortem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post-mortem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1. 	Suciedad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1. 	Fracturas de quilla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2.	Daños en plumaje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2.	Daños en plumaje</a:t>
                      </a:r>
                      <a:endParaRPr lang="es-ES" dirty="0"/>
                    </a:p>
                  </a:txBody>
                  <a:tcPr/>
                </a:tc>
              </a:tr>
              <a:tr h="371920">
                <a:tc>
                  <a:txBody>
                    <a:bodyPr/>
                    <a:lstStyle/>
                    <a:p>
                      <a:r>
                        <a:rPr lang="es-ES" dirty="0" smtClean="0"/>
                        <a:t>3.	Bajas en transporte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3.	Nivel de decomisos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4.	Heridas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4.	Heridas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5.	Mortalidad total en granja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5.	Hematomas 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6.	Piel roja o inflamada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7.	Quilla prominente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8.	Lesiones plantares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-1" y="4429722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herramientas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deberían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usarse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controlar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bienestar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granjas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europeas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63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31" y="69623"/>
            <a:ext cx="3422468" cy="475488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3839" y="93142"/>
            <a:ext cx="4354287" cy="4445404"/>
          </a:xfrm>
          <a:prstGeom prst="rect">
            <a:avLst/>
          </a:prstGeom>
          <a:solidFill>
            <a:schemeClr val="bg1"/>
          </a:solidFill>
        </p:spPr>
        <p:txBody>
          <a:bodyPr tIns="3600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b="0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i="0" kern="1200">
                <a:solidFill>
                  <a:schemeClr val="tx1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sz="2000" b="1" i="0" kern="120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1600" b="1" i="0" kern="120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ausencia</a:t>
            </a:r>
            <a:r>
              <a:rPr lang="en-US" sz="1600" i="1" dirty="0" smtClean="0">
                <a:latin typeface="+mn-lt"/>
                <a:ea typeface="ＭＳ Ｐゴシック"/>
              </a:rPr>
              <a:t> de </a:t>
            </a:r>
            <a:r>
              <a:rPr lang="en-US" sz="1600" i="1" dirty="0" err="1" smtClean="0">
                <a:latin typeface="+mn-lt"/>
                <a:ea typeface="ＭＳ Ｐゴシック"/>
              </a:rPr>
              <a:t>hambre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ausencia</a:t>
            </a:r>
            <a:r>
              <a:rPr lang="en-US" sz="1600" i="1" dirty="0" smtClean="0">
                <a:latin typeface="+mn-lt"/>
                <a:ea typeface="ＭＳ Ｐゴシック"/>
              </a:rPr>
              <a:t> de </a:t>
            </a:r>
            <a:r>
              <a:rPr lang="en-US" sz="1600" i="1" dirty="0" err="1" smtClean="0">
                <a:latin typeface="+mn-lt"/>
                <a:ea typeface="ＭＳ Ｐゴシック"/>
              </a:rPr>
              <a:t>sed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confort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en</a:t>
            </a:r>
            <a:r>
              <a:rPr lang="en-US" sz="1600" i="1" dirty="0" smtClean="0">
                <a:latin typeface="+mn-lt"/>
                <a:ea typeface="ＭＳ Ｐゴシック"/>
              </a:rPr>
              <a:t> el </a:t>
            </a:r>
            <a:r>
              <a:rPr lang="en-US" sz="1600" i="1" dirty="0" err="1" smtClean="0">
                <a:latin typeface="+mn-lt"/>
                <a:ea typeface="ＭＳ Ｐゴシック"/>
              </a:rPr>
              <a:t>reposo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confort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térmico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facilidad</a:t>
            </a:r>
            <a:r>
              <a:rPr lang="en-US" sz="1600" i="1" dirty="0" smtClean="0">
                <a:latin typeface="+mn-lt"/>
                <a:ea typeface="ＭＳ Ｐゴシック"/>
              </a:rPr>
              <a:t> de </a:t>
            </a:r>
            <a:r>
              <a:rPr lang="en-US" sz="1600" i="1" dirty="0" err="1" smtClean="0">
                <a:latin typeface="+mn-lt"/>
                <a:ea typeface="ＭＳ Ｐゴシック"/>
              </a:rPr>
              <a:t>movimientos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ausencia</a:t>
            </a:r>
            <a:r>
              <a:rPr lang="en-US" sz="1600" i="1" dirty="0" smtClean="0">
                <a:latin typeface="+mn-lt"/>
                <a:ea typeface="ＭＳ Ｐゴシック"/>
              </a:rPr>
              <a:t> de </a:t>
            </a:r>
            <a:r>
              <a:rPr lang="en-US" sz="1600" i="1" dirty="0" err="1" smtClean="0">
                <a:latin typeface="+mn-lt"/>
                <a:ea typeface="ＭＳ Ｐゴシック"/>
              </a:rPr>
              <a:t>heridas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ausencia</a:t>
            </a:r>
            <a:r>
              <a:rPr lang="en-US" sz="1600" i="1" dirty="0" smtClean="0">
                <a:latin typeface="+mn-lt"/>
                <a:ea typeface="ＭＳ Ｐゴシック"/>
              </a:rPr>
              <a:t> de </a:t>
            </a:r>
            <a:r>
              <a:rPr lang="en-US" sz="1600" i="1" dirty="0" err="1" smtClean="0">
                <a:latin typeface="+mn-lt"/>
                <a:ea typeface="ＭＳ Ｐゴシック"/>
              </a:rPr>
              <a:t>enfermedad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ausencia</a:t>
            </a:r>
            <a:r>
              <a:rPr lang="en-US" sz="1600" i="1" dirty="0" smtClean="0">
                <a:latin typeface="+mn-lt"/>
                <a:ea typeface="ＭＳ Ｐゴシック"/>
              </a:rPr>
              <a:t> de dolor </a:t>
            </a:r>
            <a:r>
              <a:rPr lang="en-US" sz="1600" i="1" dirty="0" err="1" smtClean="0">
                <a:latin typeface="+mn-lt"/>
                <a:ea typeface="ＭＳ Ｐゴシック"/>
              </a:rPr>
              <a:t>provocado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por</a:t>
            </a:r>
            <a:r>
              <a:rPr lang="en-US" sz="1600" i="1" dirty="0" smtClean="0">
                <a:latin typeface="+mn-lt"/>
                <a:ea typeface="ＭＳ Ｐゴシック"/>
              </a:rPr>
              <a:t> el </a:t>
            </a:r>
            <a:r>
              <a:rPr lang="en-US" sz="1600" i="1" dirty="0" err="1" smtClean="0">
                <a:latin typeface="+mn-lt"/>
                <a:ea typeface="ＭＳ Ｐゴシック"/>
              </a:rPr>
              <a:t>manejo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endParaRPr lang="en-US" sz="1600" i="1" dirty="0" smtClean="0">
              <a:solidFill>
                <a:schemeClr val="bg1"/>
              </a:solidFill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expresión</a:t>
            </a:r>
            <a:r>
              <a:rPr lang="en-US" sz="1600" i="1" dirty="0" smtClean="0">
                <a:latin typeface="+mn-lt"/>
                <a:ea typeface="ＭＳ Ｐゴシック"/>
              </a:rPr>
              <a:t> de </a:t>
            </a:r>
            <a:r>
              <a:rPr lang="en-US" sz="1600" i="1" dirty="0" err="1" smtClean="0">
                <a:latin typeface="+mn-lt"/>
                <a:ea typeface="ＭＳ Ｐゴシック"/>
              </a:rPr>
              <a:t>comportamientos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sociales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expresión</a:t>
            </a:r>
            <a:r>
              <a:rPr lang="en-US" sz="1600" i="1" dirty="0" smtClean="0">
                <a:latin typeface="+mn-lt"/>
                <a:ea typeface="ＭＳ Ｐゴシック"/>
              </a:rPr>
              <a:t> de </a:t>
            </a:r>
            <a:r>
              <a:rPr lang="en-US" sz="1600" i="1" dirty="0" err="1" smtClean="0">
                <a:latin typeface="+mn-lt"/>
                <a:ea typeface="ＭＳ Ｐゴシック"/>
              </a:rPr>
              <a:t>otros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comportamientos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buena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relación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animales</a:t>
            </a:r>
            <a:r>
              <a:rPr lang="en-US" sz="1600" i="1" dirty="0" smtClean="0">
                <a:latin typeface="+mn-lt"/>
                <a:ea typeface="ＭＳ Ｐゴシック"/>
              </a:rPr>
              <a:t> - </a:t>
            </a:r>
            <a:r>
              <a:rPr lang="en-US" sz="1600" i="1" dirty="0" err="1" smtClean="0">
                <a:latin typeface="+mn-lt"/>
                <a:ea typeface="ＭＳ Ｐゴシック"/>
              </a:rPr>
              <a:t>humanos</a:t>
            </a:r>
            <a:endParaRPr lang="en-US" sz="1600" i="1" dirty="0" smtClean="0">
              <a:latin typeface="+mn-lt"/>
              <a:ea typeface="ＭＳ Ｐゴシック"/>
            </a:endParaRPr>
          </a:p>
          <a:p>
            <a:pPr marL="457200" indent="-457200">
              <a:spcBef>
                <a:spcPts val="1000"/>
              </a:spcBef>
              <a:buFontTx/>
              <a:buAutoNum type="arabicPeriod"/>
            </a:pPr>
            <a:r>
              <a:rPr lang="en-US" sz="1600" i="1" dirty="0" err="1" smtClean="0">
                <a:latin typeface="+mn-lt"/>
                <a:ea typeface="ＭＳ Ｐゴシック"/>
              </a:rPr>
              <a:t>estado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emocional</a:t>
            </a:r>
            <a:r>
              <a:rPr lang="en-US" sz="1600" i="1" dirty="0" smtClean="0">
                <a:latin typeface="+mn-lt"/>
                <a:ea typeface="ＭＳ Ｐゴシック"/>
              </a:rPr>
              <a:t> </a:t>
            </a:r>
            <a:r>
              <a:rPr lang="en-US" sz="1600" i="1" dirty="0" err="1" smtClean="0">
                <a:latin typeface="+mn-lt"/>
                <a:ea typeface="ＭＳ Ｐゴシック"/>
              </a:rPr>
              <a:t>positivo</a:t>
            </a:r>
            <a:endParaRPr lang="en-US" sz="1600" i="1" dirty="0" smtClean="0">
              <a:latin typeface="+mn-lt"/>
              <a:ea typeface="ＭＳ Ｐゴシック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118514" y="783771"/>
            <a:ext cx="4563291" cy="34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118514" y="3017608"/>
            <a:ext cx="4563291" cy="34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118515" y="1925286"/>
            <a:ext cx="4563291" cy="34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383383" y="4086739"/>
            <a:ext cx="1872343" cy="5753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algn="r">
              <a:spcBef>
                <a:spcPts val="600"/>
              </a:spcBef>
            </a:pPr>
            <a:r>
              <a:rPr lang="en-US" sz="1200" dirty="0" smtClean="0">
                <a:solidFill>
                  <a:srgbClr val="7030A0"/>
                </a:solidFill>
                <a:latin typeface="+mn-lt"/>
                <a:ea typeface="ＭＳ Ｐゴシック"/>
              </a:rPr>
              <a:t>Proyecto Welfare Quality: </a:t>
            </a:r>
            <a:br>
              <a:rPr lang="en-US" sz="1200" dirty="0" smtClean="0">
                <a:solidFill>
                  <a:srgbClr val="7030A0"/>
                </a:solidFill>
                <a:latin typeface="+mn-lt"/>
                <a:ea typeface="ＭＳ Ｐゴシック"/>
              </a:rPr>
            </a:br>
            <a:r>
              <a:rPr lang="en-US" sz="1200" dirty="0" err="1" smtClean="0">
                <a:solidFill>
                  <a:srgbClr val="7030A0"/>
                </a:solidFill>
                <a:latin typeface="+mn-lt"/>
                <a:ea typeface="ＭＳ Ｐゴシック"/>
              </a:rPr>
              <a:t>Criterios</a:t>
            </a:r>
            <a:r>
              <a:rPr lang="en-US" sz="1200" dirty="0" smtClean="0">
                <a:solidFill>
                  <a:srgbClr val="7030A0"/>
                </a:solidFill>
                <a:latin typeface="+mn-lt"/>
                <a:ea typeface="ＭＳ Ｐゴシック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+mn-lt"/>
                <a:ea typeface="ＭＳ Ｐゴシック"/>
              </a:rPr>
              <a:t>basados</a:t>
            </a:r>
            <a:r>
              <a:rPr lang="en-US" sz="1200" dirty="0" smtClean="0">
                <a:solidFill>
                  <a:srgbClr val="7030A0"/>
                </a:solidFill>
                <a:latin typeface="+mn-lt"/>
                <a:ea typeface="ＭＳ Ｐゴシック"/>
              </a:rPr>
              <a:t> </a:t>
            </a:r>
            <a:br>
              <a:rPr lang="en-US" sz="1200" dirty="0" smtClean="0">
                <a:solidFill>
                  <a:srgbClr val="7030A0"/>
                </a:solidFill>
                <a:latin typeface="+mn-lt"/>
                <a:ea typeface="ＭＳ Ｐゴシック"/>
              </a:rPr>
            </a:br>
            <a:r>
              <a:rPr lang="en-US" sz="1200" dirty="0" err="1" smtClean="0">
                <a:solidFill>
                  <a:srgbClr val="7030A0"/>
                </a:solidFill>
                <a:latin typeface="+mn-lt"/>
                <a:ea typeface="ＭＳ Ｐゴシック"/>
              </a:rPr>
              <a:t>en</a:t>
            </a:r>
            <a:r>
              <a:rPr lang="en-US" sz="1200" dirty="0" smtClean="0">
                <a:solidFill>
                  <a:srgbClr val="7030A0"/>
                </a:solidFill>
                <a:latin typeface="+mn-lt"/>
                <a:ea typeface="ＭＳ Ｐゴシック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+mn-lt"/>
                <a:ea typeface="ＭＳ Ｐゴシック"/>
              </a:rPr>
              <a:t>los</a:t>
            </a:r>
            <a:r>
              <a:rPr lang="en-US" sz="1200" dirty="0" smtClean="0">
                <a:solidFill>
                  <a:srgbClr val="7030A0"/>
                </a:solidFill>
                <a:latin typeface="+mn-lt"/>
                <a:ea typeface="ＭＳ Ｐゴシック"/>
              </a:rPr>
              <a:t> </a:t>
            </a:r>
            <a:r>
              <a:rPr lang="en-US" sz="1200" dirty="0" err="1" smtClean="0">
                <a:solidFill>
                  <a:srgbClr val="7030A0"/>
                </a:solidFill>
                <a:latin typeface="+mn-lt"/>
                <a:ea typeface="ＭＳ Ｐゴシック"/>
              </a:rPr>
              <a:t>animales</a:t>
            </a:r>
            <a:endParaRPr lang="en-US" sz="1200" dirty="0" smtClean="0">
              <a:solidFill>
                <a:srgbClr val="7030A0"/>
              </a:solidFill>
              <a:latin typeface="+mn-l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44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0062" y="20564"/>
            <a:ext cx="4281435" cy="625729"/>
          </a:xfrm>
        </p:spPr>
        <p:txBody>
          <a:bodyPr>
            <a:normAutofit/>
          </a:bodyPr>
          <a:lstStyle/>
          <a:p>
            <a:r>
              <a:rPr lang="es-ES_tradnl" i="1" dirty="0">
                <a:solidFill>
                  <a:srgbClr val="002060"/>
                </a:solidFill>
                <a:latin typeface="+mn-lt"/>
              </a:rPr>
              <a:t>E</a:t>
            </a:r>
            <a:r>
              <a:rPr lang="es-ES_tradnl" b="1" i="1" dirty="0" smtClean="0">
                <a:solidFill>
                  <a:srgbClr val="002060"/>
                </a:solidFill>
                <a:latin typeface="+mn-lt"/>
              </a:rPr>
              <a:t>valuación </a:t>
            </a:r>
            <a:r>
              <a:rPr lang="es-ES_tradnl" b="1" i="1" dirty="0">
                <a:solidFill>
                  <a:srgbClr val="002060"/>
                </a:solidFill>
                <a:latin typeface="+mn-lt"/>
              </a:rPr>
              <a:t>del bienestar </a:t>
            </a:r>
            <a:endParaRPr lang="en-US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163925" y="550657"/>
            <a:ext cx="253828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2100" b="1" dirty="0">
                <a:solidFill>
                  <a:srgbClr val="002060"/>
                </a:solidFill>
              </a:rPr>
              <a:t>Medidas basadas </a:t>
            </a:r>
          </a:p>
          <a:p>
            <a:pPr algn="ctr"/>
            <a:r>
              <a:rPr lang="es-ES_tradnl" sz="2100" b="1" dirty="0">
                <a:solidFill>
                  <a:srgbClr val="002060"/>
                </a:solidFill>
              </a:rPr>
              <a:t>en los animales</a:t>
            </a:r>
            <a:endParaRPr lang="en-US" sz="2100" b="1" dirty="0">
              <a:solidFill>
                <a:srgbClr val="00206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2933" y="583551"/>
            <a:ext cx="264629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100" b="1" dirty="0">
                <a:solidFill>
                  <a:srgbClr val="002060"/>
                </a:solidFill>
              </a:rPr>
              <a:t>Medidas basadas </a:t>
            </a:r>
          </a:p>
          <a:p>
            <a:pPr algn="ctr"/>
            <a:r>
              <a:rPr lang="es-ES_tradnl" sz="2100" b="1" dirty="0">
                <a:solidFill>
                  <a:srgbClr val="002060"/>
                </a:solidFill>
              </a:rPr>
              <a:t>en los recursos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36416" y="3705876"/>
            <a:ext cx="3339119" cy="1315745"/>
          </a:xfrm>
          <a:prstGeom prst="rect">
            <a:avLst/>
          </a:prstGeom>
          <a:solidFill>
            <a:srgbClr val="1F4081"/>
          </a:solidFill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buFontTx/>
              <a:buChar char="-"/>
            </a:pPr>
            <a:r>
              <a:rPr lang="es-ES" dirty="0">
                <a:solidFill>
                  <a:schemeClr val="bg1"/>
                </a:solidFill>
              </a:rPr>
              <a:t>  medición directa del bienestar 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es-ES" dirty="0">
                <a:solidFill>
                  <a:schemeClr val="bg1"/>
                </a:solidFill>
              </a:rPr>
              <a:t>  medidas de base más biológica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es-ES" dirty="0">
                <a:solidFill>
                  <a:schemeClr val="bg1"/>
                </a:solidFill>
              </a:rPr>
              <a:t>  necesarias definiciones precisas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es-ES" dirty="0">
                <a:solidFill>
                  <a:schemeClr val="bg1"/>
                </a:solidFill>
              </a:rPr>
              <a:t>  más entrenamiento y métodos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5389" y="3705876"/>
            <a:ext cx="3699030" cy="1315745"/>
          </a:xfrm>
          <a:prstGeom prst="rect">
            <a:avLst/>
          </a:prstGeom>
          <a:solidFill>
            <a:srgbClr val="1F4081"/>
          </a:solidFill>
        </p:spPr>
        <p:txBody>
          <a:bodyPr wrap="square" rtlCol="0">
            <a:spAutoFit/>
          </a:bodyPr>
          <a:lstStyle/>
          <a:p>
            <a:r>
              <a:rPr lang="es-ES" sz="1350" dirty="0">
                <a:solidFill>
                  <a:schemeClr val="bg1"/>
                </a:solidFill>
              </a:rPr>
              <a:t> -  </a:t>
            </a:r>
            <a:r>
              <a:rPr lang="es-ES" dirty="0">
                <a:solidFill>
                  <a:schemeClr val="bg1"/>
                </a:solidFill>
              </a:rPr>
              <a:t>medición indirecta del bienestar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es-ES" dirty="0">
                <a:solidFill>
                  <a:schemeClr val="bg1"/>
                </a:solidFill>
              </a:rPr>
              <a:t>  medidas más reproducibles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es-ES" dirty="0">
                <a:solidFill>
                  <a:schemeClr val="bg1"/>
                </a:solidFill>
              </a:rPr>
              <a:t>  calibración más constante</a:t>
            </a:r>
          </a:p>
          <a:p>
            <a:pPr>
              <a:spcBef>
                <a:spcPts val="300"/>
              </a:spcBef>
              <a:buFontTx/>
              <a:buChar char="-"/>
            </a:pPr>
            <a:r>
              <a:rPr lang="es-ES" dirty="0">
                <a:solidFill>
                  <a:schemeClr val="bg1"/>
                </a:solidFill>
              </a:rPr>
              <a:t>  posible evaluar nave con antelación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628" y="1407410"/>
            <a:ext cx="3034903" cy="21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548" y="1388005"/>
            <a:ext cx="3040856" cy="212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/>
          <p:cNvSpPr txBox="1"/>
          <p:nvPr/>
        </p:nvSpPr>
        <p:spPr>
          <a:xfrm>
            <a:off x="7126404" y="1455563"/>
            <a:ext cx="20175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MUESTREO REPRESENTATIVO</a:t>
            </a:r>
          </a:p>
          <a:p>
            <a:pPr algn="ctr"/>
            <a:r>
              <a:rPr lang="es-E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aves de 10 zonas</a:t>
            </a:r>
            <a:endParaRPr lang="es-ES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TIEMPO</a:t>
            </a:r>
          </a:p>
          <a:p>
            <a:pPr algn="ctr"/>
            <a:r>
              <a:rPr lang="es-E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7 h</a:t>
            </a:r>
          </a:p>
          <a:p>
            <a:pPr algn="ctr"/>
            <a:endParaRPr lang="es-ES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(WQ, 2019:</a:t>
            </a:r>
          </a:p>
          <a:p>
            <a:pPr algn="ctr"/>
            <a:r>
              <a:rPr lang="es-E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medidas</a:t>
            </a:r>
            <a:r>
              <a:rPr lang="es-E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7166186" y="2248002"/>
            <a:ext cx="1977813" cy="2080158"/>
          </a:xfrm>
        </p:spPr>
        <p:txBody>
          <a:bodyPr/>
          <a:lstStyle/>
          <a:p>
            <a:pPr algn="ctr"/>
            <a:r>
              <a:rPr lang="es-ES_tradnl" sz="1800" dirty="0" smtClean="0">
                <a:solidFill>
                  <a:srgbClr val="1F4081"/>
                </a:solidFill>
                <a:latin typeface="+mn-lt"/>
              </a:rPr>
              <a:t>Principales protocolos de evaluación del bienestar animal</a:t>
            </a:r>
            <a:br>
              <a:rPr lang="es-ES_tradnl" sz="1800" dirty="0" smtClean="0">
                <a:solidFill>
                  <a:srgbClr val="1F4081"/>
                </a:solidFill>
                <a:latin typeface="+mn-lt"/>
              </a:rPr>
            </a:br>
            <a:r>
              <a:rPr lang="es-ES_tradnl" sz="1800" dirty="0">
                <a:solidFill>
                  <a:srgbClr val="1F4081"/>
                </a:solidFill>
                <a:latin typeface="+mn-lt"/>
              </a:rPr>
              <a:t/>
            </a:r>
            <a:br>
              <a:rPr lang="es-ES_tradnl" sz="1800" dirty="0">
                <a:solidFill>
                  <a:srgbClr val="1F4081"/>
                </a:solidFill>
                <a:latin typeface="+mn-lt"/>
              </a:rPr>
            </a:br>
            <a:r>
              <a:rPr lang="es-ES_tradnl" sz="1200" b="0" i="1" dirty="0" err="1" smtClean="0">
                <a:solidFill>
                  <a:srgbClr val="1F4081"/>
                </a:solidFill>
                <a:latin typeface="+mn-lt"/>
              </a:rPr>
              <a:t>Fatim</a:t>
            </a:r>
            <a:r>
              <a:rPr lang="es-ES_tradnl" sz="1200" b="0" i="1" dirty="0" smtClean="0">
                <a:solidFill>
                  <a:srgbClr val="1F4081"/>
                </a:solidFill>
                <a:latin typeface="+mn-lt"/>
              </a:rPr>
              <a:t> </a:t>
            </a:r>
            <a:r>
              <a:rPr lang="es-ES_tradnl" sz="1200" b="0" i="1" dirty="0" err="1" smtClean="0">
                <a:solidFill>
                  <a:srgbClr val="1F4081"/>
                </a:solidFill>
                <a:latin typeface="+mn-lt"/>
              </a:rPr>
              <a:t>Hanif</a:t>
            </a:r>
            <a:r>
              <a:rPr lang="es-ES_tradnl" sz="1200" b="0" i="1" dirty="0" smtClean="0">
                <a:solidFill>
                  <a:srgbClr val="1F4081"/>
                </a:solidFill>
                <a:latin typeface="+mn-lt"/>
              </a:rPr>
              <a:t> y col., 2025</a:t>
            </a:r>
            <a:endParaRPr lang="es-ES" sz="1200" b="0" i="1" dirty="0">
              <a:solidFill>
                <a:srgbClr val="1F4081"/>
              </a:solidFill>
              <a:latin typeface="+mn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6000" y="240247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sz="600" dirty="0">
              <a:latin typeface="Times New Roman" panose="02020603050405020304" pitchFamily="18" charset="0"/>
            </a:endParaRPr>
          </a:p>
          <a:p>
            <a:endParaRPr lang="es-ES" sz="1000" dirty="0">
              <a:latin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4" y="446318"/>
            <a:ext cx="7193280" cy="458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471" y="53936"/>
            <a:ext cx="3858609" cy="21563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471" y="2271925"/>
            <a:ext cx="3858609" cy="24568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0733" t="-2012" r="12720" b="2012"/>
          <a:stretch/>
        </p:blipFill>
        <p:spPr>
          <a:xfrm>
            <a:off x="191587" y="1132114"/>
            <a:ext cx="4720047" cy="372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37" y="855328"/>
            <a:ext cx="2810500" cy="1988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1547" y="855328"/>
            <a:ext cx="2843804" cy="198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37" y="2952377"/>
            <a:ext cx="2810500" cy="20439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547" y="2952377"/>
            <a:ext cx="2843803" cy="20439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525" y="1776708"/>
            <a:ext cx="2950720" cy="213378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-328606" y="22338"/>
            <a:ext cx="6780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400" b="1" i="1" dirty="0" err="1">
                <a:solidFill>
                  <a:srgbClr val="C00000"/>
                </a:solidFill>
                <a:ea typeface="ＭＳ Ｐゴシック"/>
              </a:rPr>
              <a:t>Cada</a:t>
            </a:r>
            <a:r>
              <a:rPr lang="en-US" sz="2400" b="1" i="1" dirty="0">
                <a:solidFill>
                  <a:srgbClr val="C00000"/>
                </a:solidFill>
                <a:ea typeface="ＭＳ Ｐゴシック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a typeface="ＭＳ Ｐゴシック"/>
              </a:rPr>
              <a:t>sistema</a:t>
            </a:r>
            <a:r>
              <a:rPr lang="en-US" sz="2400" b="1" i="1" dirty="0">
                <a:solidFill>
                  <a:srgbClr val="C00000"/>
                </a:solidFill>
                <a:ea typeface="ＭＳ Ｐゴシック"/>
              </a:rPr>
              <a:t> de </a:t>
            </a:r>
            <a:r>
              <a:rPr lang="en-US" sz="2400" b="1" i="1" dirty="0" err="1">
                <a:solidFill>
                  <a:srgbClr val="C00000"/>
                </a:solidFill>
                <a:ea typeface="ＭＳ Ｐゴシック"/>
              </a:rPr>
              <a:t>alojamiento</a:t>
            </a:r>
            <a:r>
              <a:rPr lang="en-US" sz="2400" b="1" i="1" dirty="0">
                <a:solidFill>
                  <a:srgbClr val="C00000"/>
                </a:solidFill>
                <a:ea typeface="ＭＳ Ｐゴシック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a typeface="ＭＳ Ｐゴシック"/>
              </a:rPr>
              <a:t>tiene</a:t>
            </a:r>
            <a:r>
              <a:rPr lang="en-US" sz="2400" b="1" i="1" dirty="0">
                <a:solidFill>
                  <a:srgbClr val="C00000"/>
                </a:solidFill>
                <a:ea typeface="ＭＳ Ｐゴシック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a typeface="ＭＳ Ｐゴシック"/>
              </a:rPr>
              <a:t>ventajas</a:t>
            </a:r>
            <a:r>
              <a:rPr lang="en-US" sz="2400" b="1" i="1" dirty="0">
                <a:solidFill>
                  <a:srgbClr val="C00000"/>
                </a:solidFill>
                <a:ea typeface="ＭＳ Ｐゴシック"/>
              </a:rPr>
              <a:t> y </a:t>
            </a:r>
            <a:r>
              <a:rPr lang="en-US" sz="2400" b="1" i="1" dirty="0" err="1">
                <a:solidFill>
                  <a:srgbClr val="C00000"/>
                </a:solidFill>
                <a:ea typeface="ＭＳ Ｐゴシック"/>
              </a:rPr>
              <a:t>desventajas</a:t>
            </a:r>
            <a:r>
              <a:rPr lang="en-US" sz="2400" b="1" i="1" dirty="0">
                <a:solidFill>
                  <a:srgbClr val="C00000"/>
                </a:solidFill>
                <a:ea typeface="ＭＳ Ｐゴシック"/>
              </a:rPr>
              <a:t> para el </a:t>
            </a:r>
            <a:r>
              <a:rPr lang="en-US" sz="2400" b="1" i="1" dirty="0" err="1">
                <a:solidFill>
                  <a:srgbClr val="C00000"/>
                </a:solidFill>
                <a:ea typeface="ＭＳ Ｐゴシック"/>
              </a:rPr>
              <a:t>bienestar</a:t>
            </a:r>
            <a:r>
              <a:rPr lang="en-US" sz="2400" b="1" i="1" dirty="0">
                <a:solidFill>
                  <a:srgbClr val="C00000"/>
                </a:solidFill>
                <a:ea typeface="ＭＳ Ｐゴシック"/>
              </a:rPr>
              <a:t> de las </a:t>
            </a:r>
            <a:r>
              <a:rPr lang="en-US" sz="2400" b="1" i="1" dirty="0" err="1">
                <a:solidFill>
                  <a:srgbClr val="C00000"/>
                </a:solidFill>
                <a:ea typeface="ＭＳ Ｐゴシック"/>
              </a:rPr>
              <a:t>ponedoras</a:t>
            </a:r>
            <a:endParaRPr lang="en-US" sz="2400" b="1" i="1" dirty="0">
              <a:solidFill>
                <a:srgbClr val="C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83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17780" y="66328"/>
            <a:ext cx="7861548" cy="11525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300" b="0" i="1" kern="1200">
                <a:solidFill>
                  <a:schemeClr val="bg1">
                    <a:lumMod val="5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09585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b="1" dirty="0" smtClean="0">
              <a:solidFill>
                <a:srgbClr val="C00000"/>
              </a:solidFill>
              <a:ea typeface="ＭＳ Ｐゴシック"/>
            </a:endParaRPr>
          </a:p>
        </p:txBody>
      </p:sp>
      <p:sp>
        <p:nvSpPr>
          <p:cNvPr id="5" name="7 CuadroTexto"/>
          <p:cNvSpPr txBox="1"/>
          <p:nvPr/>
        </p:nvSpPr>
        <p:spPr>
          <a:xfrm>
            <a:off x="2246812" y="171435"/>
            <a:ext cx="678205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solidFill>
                  <a:srgbClr val="0070C0"/>
                </a:solidFill>
                <a:latin typeface="Comic Sans MS" pitchFamily="66" charset="0"/>
                <a:ea typeface="ＭＳ Ｐゴシック" pitchFamily="34" charset="-128"/>
                <a:cs typeface="+mn-cs"/>
              </a:rPr>
              <a:t>Conclusión Proyecto </a:t>
            </a:r>
            <a:r>
              <a:rPr lang="es-ES" sz="2400" b="1" dirty="0" err="1" smtClean="0">
                <a:solidFill>
                  <a:srgbClr val="0070C0"/>
                </a:solidFill>
                <a:latin typeface="Comic Sans MS" pitchFamily="66" charset="0"/>
                <a:ea typeface="ＭＳ Ｐゴシック" pitchFamily="34" charset="-128"/>
                <a:cs typeface="+mn-cs"/>
              </a:rPr>
              <a:t>LayWel</a:t>
            </a:r>
            <a:r>
              <a:rPr lang="es-ES" sz="2400" b="1" dirty="0">
                <a:solidFill>
                  <a:srgbClr val="0070C0"/>
                </a:solidFill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s-ES" sz="2400" b="1" dirty="0" smtClean="0">
                <a:solidFill>
                  <a:srgbClr val="0070C0"/>
                </a:solidFill>
                <a:latin typeface="Comic Sans MS" pitchFamily="66" charset="0"/>
                <a:ea typeface="ＭＳ Ｐゴシック" pitchFamily="34" charset="-128"/>
                <a:cs typeface="+mn-cs"/>
              </a:rPr>
              <a:t>(2006</a:t>
            </a:r>
            <a:r>
              <a:rPr lang="es-ES" sz="2400" b="1" dirty="0">
                <a:solidFill>
                  <a:srgbClr val="0070C0"/>
                </a:solidFill>
                <a:latin typeface="Comic Sans MS" pitchFamily="66" charset="0"/>
                <a:ea typeface="ＭＳ Ｐゴシック" pitchFamily="34" charset="-128"/>
                <a:cs typeface="+mn-cs"/>
              </a:rPr>
              <a:t>)</a:t>
            </a:r>
            <a:r>
              <a:rPr lang="en-GB" sz="2400" dirty="0">
                <a:ea typeface="ＭＳ Ｐゴシック" pitchFamily="34" charset="-128"/>
                <a:cs typeface="+mn-cs"/>
              </a:rPr>
              <a:t> </a:t>
            </a:r>
          </a:p>
          <a:p>
            <a:pPr algn="ctr">
              <a:spcBef>
                <a:spcPts val="600"/>
              </a:spcBef>
              <a:defRPr/>
            </a:pPr>
            <a:endParaRPr lang="en-GB" b="1" dirty="0" smtClean="0">
              <a:ea typeface="ＭＳ Ｐゴシック" pitchFamily="34" charset="-128"/>
              <a:cs typeface="+mn-cs"/>
            </a:endParaRPr>
          </a:p>
          <a:p>
            <a:pPr algn="ctr">
              <a:spcBef>
                <a:spcPts val="600"/>
              </a:spcBef>
              <a:defRPr/>
            </a:pPr>
            <a:endParaRPr lang="en-GB" b="1" dirty="0">
              <a:ea typeface="ＭＳ Ｐゴシック" pitchFamily="34" charset="-128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GB" sz="2400" b="1" dirty="0" smtClean="0">
                <a:ea typeface="ＭＳ Ｐゴシック" pitchFamily="34" charset="-128"/>
              </a:rPr>
              <a:t>... </a:t>
            </a:r>
            <a:r>
              <a:rPr lang="en-GB" sz="2400" b="1" dirty="0" err="1" smtClean="0">
                <a:ea typeface="ＭＳ Ｐゴシック" pitchFamily="34" charset="-128"/>
              </a:rPr>
              <a:t>Todos</a:t>
            </a:r>
            <a:r>
              <a:rPr lang="en-GB" sz="2400" b="1" dirty="0" smtClean="0">
                <a:ea typeface="ＭＳ Ｐゴシック" pitchFamily="34" charset="-128"/>
              </a:rPr>
              <a:t> </a:t>
            </a:r>
            <a:r>
              <a:rPr lang="en-GB" sz="2400" b="1" dirty="0" err="1" smtClean="0">
                <a:ea typeface="ＭＳ Ｐゴシック" pitchFamily="34" charset="-128"/>
              </a:rPr>
              <a:t>los</a:t>
            </a:r>
            <a:r>
              <a:rPr lang="en-GB" sz="2400" b="1" dirty="0" smtClean="0">
                <a:ea typeface="ＭＳ Ｐゴシック" pitchFamily="34" charset="-128"/>
              </a:rPr>
              <a:t> </a:t>
            </a:r>
            <a:r>
              <a:rPr lang="en-GB" sz="2400" b="1" dirty="0" err="1" smtClean="0">
                <a:ea typeface="ＭＳ Ｐゴシック" pitchFamily="34" charset="-128"/>
              </a:rPr>
              <a:t>sistemas</a:t>
            </a:r>
            <a:r>
              <a:rPr lang="en-GB" sz="2400" b="1" dirty="0" smtClean="0">
                <a:ea typeface="ＭＳ Ｐゴシック" pitchFamily="34" charset="-128"/>
              </a:rPr>
              <a:t> </a:t>
            </a:r>
            <a:r>
              <a:rPr lang="en-GB" sz="2400" b="1" dirty="0" err="1" smtClean="0">
                <a:ea typeface="ＭＳ Ｐゴシック" pitchFamily="34" charset="-128"/>
              </a:rPr>
              <a:t>tienen</a:t>
            </a:r>
            <a:r>
              <a:rPr lang="en-GB" sz="2400" b="1" dirty="0" smtClean="0">
                <a:ea typeface="ＭＳ Ｐゴシック" pitchFamily="34" charset="-128"/>
              </a:rPr>
              <a:t> </a:t>
            </a:r>
            <a:r>
              <a:rPr lang="en-GB" sz="2400" b="1" dirty="0" err="1" smtClean="0">
                <a:ea typeface="ＭＳ Ｐゴシック" pitchFamily="34" charset="-128"/>
              </a:rPr>
              <a:t>potencial</a:t>
            </a:r>
            <a:r>
              <a:rPr lang="en-GB" sz="2400" b="1" dirty="0" smtClean="0">
                <a:ea typeface="ＭＳ Ｐゴシック" pitchFamily="34" charset="-128"/>
              </a:rPr>
              <a:t> para </a:t>
            </a:r>
            <a:r>
              <a:rPr lang="en-GB" sz="2400" b="1" dirty="0" err="1" smtClean="0">
                <a:ea typeface="ＭＳ Ｐゴシック" pitchFamily="34" charset="-128"/>
              </a:rPr>
              <a:t>aportar</a:t>
            </a:r>
            <a:r>
              <a:rPr lang="en-GB" sz="2400" b="1" dirty="0" smtClean="0">
                <a:ea typeface="ＭＳ Ｐゴシック" pitchFamily="34" charset="-128"/>
              </a:rPr>
              <a:t> un </a:t>
            </a:r>
            <a:r>
              <a:rPr lang="en-GB" sz="2400" b="1" dirty="0" err="1" smtClean="0">
                <a:ea typeface="ＭＳ Ｐゴシック" pitchFamily="34" charset="-128"/>
              </a:rPr>
              <a:t>bienestar</a:t>
            </a:r>
            <a:r>
              <a:rPr lang="en-GB" sz="2400" b="1" dirty="0" smtClean="0">
                <a:ea typeface="ＭＳ Ｐゴシック" pitchFamily="34" charset="-128"/>
              </a:rPr>
              <a:t> </a:t>
            </a:r>
            <a:r>
              <a:rPr lang="en-GB" sz="2400" b="1" dirty="0" err="1" smtClean="0">
                <a:ea typeface="ＭＳ Ｐゴシック" pitchFamily="34" charset="-128"/>
              </a:rPr>
              <a:t>satisfactorio</a:t>
            </a:r>
            <a:r>
              <a:rPr lang="en-GB" sz="2400" b="1" dirty="0" smtClean="0">
                <a:ea typeface="ＭＳ Ｐゴシック" pitchFamily="34" charset="-128"/>
              </a:rPr>
              <a:t> a las </a:t>
            </a:r>
            <a:r>
              <a:rPr lang="en-GB" sz="2400" b="1" dirty="0" err="1" smtClean="0">
                <a:ea typeface="ＭＳ Ｐゴシック" pitchFamily="34" charset="-128"/>
              </a:rPr>
              <a:t>gallinas</a:t>
            </a:r>
            <a:r>
              <a:rPr lang="en-GB" sz="2400" b="1" dirty="0" smtClean="0">
                <a:ea typeface="ＭＳ Ｐゴシック" pitchFamily="34" charset="-128"/>
              </a:rPr>
              <a:t> </a:t>
            </a:r>
          </a:p>
          <a:p>
            <a:pPr algn="ctr">
              <a:spcBef>
                <a:spcPts val="600"/>
              </a:spcBef>
              <a:defRPr/>
            </a:pPr>
            <a:endParaRPr lang="en-GB" sz="2400" b="1" dirty="0">
              <a:ea typeface="ＭＳ Ｐゴシック" pitchFamily="34" charset="-128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GB" sz="2400" b="1" i="1" dirty="0" smtClean="0">
                <a:solidFill>
                  <a:srgbClr val="FF0000"/>
                </a:solidFill>
                <a:ea typeface="ＭＳ Ｐゴシック" pitchFamily="34" charset="-128"/>
              </a:rPr>
              <a:t>Sin embargo, </a:t>
            </a:r>
            <a:r>
              <a:rPr lang="en-GB" sz="2400" b="1" i="1" dirty="0" err="1" smtClean="0">
                <a:solidFill>
                  <a:srgbClr val="FF0000"/>
                </a:solidFill>
                <a:ea typeface="ＭＳ Ｐゴシック" pitchFamily="34" charset="-128"/>
              </a:rPr>
              <a:t>en</a:t>
            </a:r>
            <a:r>
              <a:rPr lang="en-GB" sz="2400" b="1" i="1" dirty="0" smtClean="0">
                <a:solidFill>
                  <a:srgbClr val="FF0000"/>
                </a:solidFill>
                <a:ea typeface="ＭＳ Ｐゴシック" pitchFamily="34" charset="-128"/>
              </a:rPr>
              <a:t> la </a:t>
            </a:r>
            <a:r>
              <a:rPr lang="en-GB" sz="2400" b="1" i="1" dirty="0" err="1" smtClean="0">
                <a:solidFill>
                  <a:srgbClr val="FF0000"/>
                </a:solidFill>
                <a:ea typeface="ＭＳ Ｐゴシック" pitchFamily="34" charset="-128"/>
              </a:rPr>
              <a:t>práctica</a:t>
            </a:r>
            <a:r>
              <a:rPr lang="en-GB" sz="2400" b="1" i="1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GB" sz="2400" b="1" i="1" dirty="0" err="1" smtClean="0">
                <a:solidFill>
                  <a:srgbClr val="FF0000"/>
                </a:solidFill>
                <a:ea typeface="ＭＳ Ｐゴシック" pitchFamily="34" charset="-128"/>
              </a:rPr>
              <a:t>este</a:t>
            </a:r>
            <a:r>
              <a:rPr lang="en-GB" sz="2400" b="1" i="1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GB" sz="2400" b="1" i="1" dirty="0" err="1" smtClean="0">
                <a:solidFill>
                  <a:srgbClr val="FF0000"/>
                </a:solidFill>
                <a:ea typeface="ＭＳ Ｐゴシック" pitchFamily="34" charset="-128"/>
              </a:rPr>
              <a:t>potencial</a:t>
            </a:r>
            <a:r>
              <a:rPr lang="en-GB" sz="2400" b="1" i="1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</a:p>
          <a:p>
            <a:pPr algn="ctr">
              <a:spcBef>
                <a:spcPts val="600"/>
              </a:spcBef>
              <a:defRPr/>
            </a:pPr>
            <a:r>
              <a:rPr lang="en-GB" sz="2400" b="1" i="1" dirty="0" smtClean="0">
                <a:solidFill>
                  <a:srgbClr val="FF0000"/>
                </a:solidFill>
                <a:ea typeface="ＭＳ Ｐゴシック" pitchFamily="34" charset="-128"/>
              </a:rPr>
              <a:t>no </a:t>
            </a:r>
            <a:r>
              <a:rPr lang="en-GB" sz="2400" b="1" i="1" dirty="0" err="1" smtClean="0">
                <a:solidFill>
                  <a:srgbClr val="FF0000"/>
                </a:solidFill>
                <a:ea typeface="ＭＳ Ｐゴシック" pitchFamily="34" charset="-128"/>
              </a:rPr>
              <a:t>siempre</a:t>
            </a:r>
            <a:r>
              <a:rPr lang="en-GB" sz="2400" b="1" i="1" dirty="0" smtClean="0">
                <a:solidFill>
                  <a:srgbClr val="FF0000"/>
                </a:solidFill>
                <a:ea typeface="ＭＳ Ｐゴシック" pitchFamily="34" charset="-128"/>
              </a:rPr>
              <a:t> se </a:t>
            </a:r>
            <a:r>
              <a:rPr lang="en-GB" sz="2400" b="1" i="1" dirty="0" err="1" smtClean="0">
                <a:solidFill>
                  <a:srgbClr val="FF0000"/>
                </a:solidFill>
                <a:ea typeface="ＭＳ Ｐゴシック" pitchFamily="34" charset="-128"/>
              </a:rPr>
              <a:t>consigue</a:t>
            </a:r>
            <a:r>
              <a:rPr lang="en-GB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</a:t>
            </a:r>
            <a:endParaRPr lang="en-GB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  <a:p>
            <a:pPr>
              <a:defRPr/>
            </a:pPr>
            <a:endParaRPr lang="en-GB" sz="2400" b="1" dirty="0">
              <a:ea typeface="ＭＳ Ｐゴシック" pitchFamily="34" charset="-128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GB" sz="2400" b="1" dirty="0" smtClean="0">
                <a:ea typeface="ＭＳ Ｐゴシック" pitchFamily="34" charset="-128"/>
              </a:rPr>
              <a:t>Entre las </a:t>
            </a:r>
            <a:r>
              <a:rPr lang="en-GB" sz="2400" b="1" dirty="0" err="1" smtClean="0">
                <a:ea typeface="ＭＳ Ｐゴシック" pitchFamily="34" charset="-128"/>
              </a:rPr>
              <a:t>muchas</a:t>
            </a:r>
            <a:r>
              <a:rPr lang="en-GB" sz="2400" b="1" dirty="0" smtClean="0">
                <a:ea typeface="ＭＳ Ｐゴシック" pitchFamily="34" charset="-128"/>
              </a:rPr>
              <a:t> </a:t>
            </a:r>
            <a:r>
              <a:rPr lang="en-GB" sz="2400" b="1" dirty="0" err="1" smtClean="0">
                <a:ea typeface="ＭＳ Ｐゴシック" pitchFamily="34" charset="-128"/>
              </a:rPr>
              <a:t>explicaciones</a:t>
            </a:r>
            <a:r>
              <a:rPr lang="en-GB" sz="2400" b="1" dirty="0" smtClean="0">
                <a:ea typeface="ＭＳ Ｐゴシック" pitchFamily="34" charset="-128"/>
              </a:rPr>
              <a:t>: </a:t>
            </a:r>
            <a:endParaRPr lang="en-GB" sz="2400" b="1" dirty="0">
              <a:ea typeface="ＭＳ Ｐゴシック" pitchFamily="34" charset="-128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GB" sz="2400" i="1" dirty="0" err="1" smtClean="0">
                <a:ea typeface="ＭＳ Ｐゴシック" pitchFamily="34" charset="-128"/>
              </a:rPr>
              <a:t>Diseños</a:t>
            </a:r>
            <a:r>
              <a:rPr lang="en-GB" sz="2400" i="1" dirty="0" smtClean="0">
                <a:ea typeface="ＭＳ Ｐゴシック" pitchFamily="34" charset="-128"/>
              </a:rPr>
              <a:t>, </a:t>
            </a:r>
            <a:r>
              <a:rPr lang="en-GB" sz="2400" i="1" dirty="0" err="1" smtClean="0">
                <a:ea typeface="ＭＳ Ｐゴシック" pitchFamily="34" charset="-128"/>
              </a:rPr>
              <a:t>clima</a:t>
            </a:r>
            <a:r>
              <a:rPr lang="en-GB" sz="2400" i="1" dirty="0" smtClean="0">
                <a:ea typeface="ＭＳ Ｐゴシック" pitchFamily="34" charset="-128"/>
              </a:rPr>
              <a:t>, </a:t>
            </a:r>
            <a:r>
              <a:rPr lang="en-GB" sz="2400" i="1" dirty="0" err="1" smtClean="0">
                <a:ea typeface="ＭＳ Ｐゴシック" pitchFamily="34" charset="-128"/>
              </a:rPr>
              <a:t>manejo</a:t>
            </a:r>
            <a:r>
              <a:rPr lang="en-GB" sz="2400" i="1" dirty="0" smtClean="0">
                <a:ea typeface="ＭＳ Ｐゴシック" pitchFamily="34" charset="-128"/>
              </a:rPr>
              <a:t>, </a:t>
            </a:r>
            <a:r>
              <a:rPr lang="en-GB" sz="2400" i="1" dirty="0" err="1" smtClean="0">
                <a:ea typeface="ＭＳ Ｐゴシック" pitchFamily="34" charset="-128"/>
              </a:rPr>
              <a:t>distintas</a:t>
            </a:r>
            <a:r>
              <a:rPr lang="en-GB" sz="2400" i="1" dirty="0" smtClean="0">
                <a:ea typeface="ＭＳ Ｐゴシック" pitchFamily="34" charset="-128"/>
              </a:rPr>
              <a:t> </a:t>
            </a:r>
            <a:r>
              <a:rPr lang="en-GB" sz="2400" i="1" dirty="0" err="1" smtClean="0">
                <a:ea typeface="ＭＳ Ｐゴシック" pitchFamily="34" charset="-128"/>
              </a:rPr>
              <a:t>respuestas</a:t>
            </a:r>
            <a:r>
              <a:rPr lang="en-GB" sz="2400" i="1" dirty="0" smtClean="0">
                <a:ea typeface="ＭＳ Ｐゴシック" pitchFamily="34" charset="-128"/>
              </a:rPr>
              <a:t> de </a:t>
            </a:r>
            <a:r>
              <a:rPr lang="en-GB" sz="2400" i="1" dirty="0" err="1" smtClean="0">
                <a:ea typeface="ＭＳ Ｐゴシック" pitchFamily="34" charset="-128"/>
              </a:rPr>
              <a:t>los</a:t>
            </a:r>
            <a:r>
              <a:rPr lang="en-GB" sz="2400" i="1" dirty="0" smtClean="0">
                <a:ea typeface="ＭＳ Ｐゴシック" pitchFamily="34" charset="-128"/>
              </a:rPr>
              <a:t> </a:t>
            </a:r>
            <a:r>
              <a:rPr lang="en-GB" sz="2400" i="1" dirty="0" err="1" smtClean="0">
                <a:ea typeface="ＭＳ Ｐゴシック" pitchFamily="34" charset="-128"/>
              </a:rPr>
              <a:t>diversos</a:t>
            </a:r>
            <a:r>
              <a:rPr lang="en-GB" sz="2400" i="1" dirty="0" smtClean="0">
                <a:ea typeface="ＭＳ Ｐゴシック" pitchFamily="34" charset="-128"/>
              </a:rPr>
              <a:t> </a:t>
            </a:r>
            <a:r>
              <a:rPr lang="en-GB" sz="2400" i="1" dirty="0" err="1" smtClean="0">
                <a:ea typeface="ＭＳ Ｐゴシック" pitchFamily="34" charset="-128"/>
              </a:rPr>
              <a:t>genotipos</a:t>
            </a:r>
            <a:r>
              <a:rPr lang="en-GB" sz="2400" i="1" dirty="0" smtClean="0">
                <a:ea typeface="ＭＳ Ｐゴシック" pitchFamily="34" charset="-128"/>
              </a:rPr>
              <a:t>, e </a:t>
            </a:r>
            <a:r>
              <a:rPr lang="en-GB" sz="2400" i="1" dirty="0" err="1" smtClean="0">
                <a:ea typeface="ＭＳ Ｐゴシック" pitchFamily="34" charset="-128"/>
              </a:rPr>
              <a:t>interacciones</a:t>
            </a:r>
            <a:r>
              <a:rPr lang="en-GB" sz="2400" i="1" dirty="0" smtClean="0">
                <a:ea typeface="ＭＳ Ｐゴシック" pitchFamily="34" charset="-128"/>
              </a:rPr>
              <a:t> entre </a:t>
            </a:r>
            <a:r>
              <a:rPr lang="en-GB" sz="2400" i="1" dirty="0" err="1" smtClean="0">
                <a:ea typeface="ＭＳ Ｐゴシック" pitchFamily="34" charset="-128"/>
              </a:rPr>
              <a:t>todo</a:t>
            </a:r>
            <a:r>
              <a:rPr lang="en-GB" sz="2400" i="1" dirty="0" smtClean="0">
                <a:ea typeface="ＭＳ Ｐゴシック" pitchFamily="34" charset="-128"/>
              </a:rPr>
              <a:t> </a:t>
            </a:r>
            <a:r>
              <a:rPr lang="en-GB" sz="2400" i="1" dirty="0" err="1" smtClean="0">
                <a:ea typeface="ＭＳ Ｐゴシック" pitchFamily="34" charset="-128"/>
              </a:rPr>
              <a:t>ello</a:t>
            </a:r>
            <a:endParaRPr lang="en-GB" sz="2400" i="1" dirty="0">
              <a:solidFill>
                <a:srgbClr val="0070C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99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30" name="Group 2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7023"/>
              </p:ext>
            </p:extLst>
          </p:nvPr>
        </p:nvGraphicFramePr>
        <p:xfrm>
          <a:off x="72197" y="541830"/>
          <a:ext cx="7204513" cy="4404834"/>
        </p:xfrm>
        <a:graphic>
          <a:graphicData uri="http://schemas.openxmlformats.org/drawingml/2006/table">
            <a:tbl>
              <a:tblPr/>
              <a:tblGrid>
                <a:gridCol w="3579221"/>
                <a:gridCol w="818605"/>
                <a:gridCol w="687977"/>
                <a:gridCol w="931818"/>
                <a:gridCol w="1186892"/>
              </a:tblGrid>
              <a:tr h="431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Jaulas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Acondi-cionadas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   Sistemas sin     jaulas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1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Indicador / riesgo de mal bienestar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Suelo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Aviarios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Camperas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Lesiones, dolor y enfermedad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10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Bajas totales %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57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Bajas por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picaje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/canibalismo (picos cortados)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295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Bajas por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picaje</a:t>
                      </a: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/canibalismo (picos sin cortar)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305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Bajas por enfermedad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92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Enfermedades infecciosas y uso de fármacos terapéuticos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846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Depredadores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48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Parásitos internos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6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Parásitos externos</a:t>
                      </a: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92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Uso profiláctico de antihelmínticos y </a:t>
                      </a:r>
                      <a:r>
                        <a:rPr kumimoji="0" lang="es-E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coccidiostatos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anchor="b"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marL="68580" marR="68580" marT="34290" marB="3429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  <p:sp>
        <p:nvSpPr>
          <p:cNvPr id="3" name="43 CuadroTexto"/>
          <p:cNvSpPr txBox="1">
            <a:spLocks noChangeArrowheads="1"/>
          </p:cNvSpPr>
          <p:nvPr/>
        </p:nvSpPr>
        <p:spPr bwMode="auto">
          <a:xfrm>
            <a:off x="559526" y="0"/>
            <a:ext cx="67233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/>
            <a:r>
              <a:rPr lang="es-ES" sz="2400" b="1" i="1" dirty="0">
                <a:solidFill>
                  <a:srgbClr val="0000FF"/>
                </a:solidFill>
              </a:rPr>
              <a:t>Evaluación de Riesgos : enfoque cualitativo</a:t>
            </a:r>
            <a:endParaRPr lang="en-GB" sz="2400" b="1" i="1" dirty="0">
              <a:solidFill>
                <a:srgbClr val="0000FF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218025" y="3999442"/>
            <a:ext cx="1779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s-ES" sz="1350" i="1" dirty="0">
                <a:solidFill>
                  <a:prstClr val="black"/>
                </a:solidFill>
              </a:rPr>
              <a:t>Proyecto </a:t>
            </a:r>
            <a:r>
              <a:rPr lang="es-ES" sz="1350" i="1" dirty="0" err="1">
                <a:solidFill>
                  <a:prstClr val="black"/>
                </a:solidFill>
              </a:rPr>
              <a:t>LayWel</a:t>
            </a:r>
            <a:r>
              <a:rPr lang="es-ES" sz="1350" i="1" dirty="0">
                <a:solidFill>
                  <a:prstClr val="black"/>
                </a:solidFill>
              </a:rPr>
              <a:t>, 2006</a:t>
            </a:r>
            <a:endParaRPr lang="en-GB" sz="135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3 CuadroTexto"/>
          <p:cNvSpPr txBox="1">
            <a:spLocks noChangeArrowheads="1"/>
          </p:cNvSpPr>
          <p:nvPr/>
        </p:nvSpPr>
        <p:spPr bwMode="auto">
          <a:xfrm>
            <a:off x="559526" y="0"/>
            <a:ext cx="67233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/>
            <a:r>
              <a:rPr lang="es-ES" sz="2400" b="1" i="1" dirty="0">
                <a:solidFill>
                  <a:srgbClr val="0000FF"/>
                </a:solidFill>
              </a:rPr>
              <a:t>Evaluación de Riesgos : enfoque cualitativo</a:t>
            </a:r>
            <a:endParaRPr lang="en-GB" sz="2400" b="1" i="1" dirty="0">
              <a:solidFill>
                <a:srgbClr val="0000FF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218025" y="3999442"/>
            <a:ext cx="1779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s-ES" sz="1350" i="1" dirty="0">
                <a:solidFill>
                  <a:prstClr val="black"/>
                </a:solidFill>
              </a:rPr>
              <a:t>Proyecto </a:t>
            </a:r>
            <a:r>
              <a:rPr lang="es-ES" sz="1350" i="1" dirty="0" err="1">
                <a:solidFill>
                  <a:prstClr val="black"/>
                </a:solidFill>
              </a:rPr>
              <a:t>LayWel</a:t>
            </a:r>
            <a:r>
              <a:rPr lang="es-ES" sz="1350" i="1" dirty="0">
                <a:solidFill>
                  <a:prstClr val="black"/>
                </a:solidFill>
              </a:rPr>
              <a:t>, 2006</a:t>
            </a:r>
            <a:endParaRPr lang="en-GB" sz="1350" i="1" dirty="0">
              <a:solidFill>
                <a:prstClr val="black"/>
              </a:solidFill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477651"/>
              </p:ext>
            </p:extLst>
          </p:nvPr>
        </p:nvGraphicFramePr>
        <p:xfrm>
          <a:off x="940526" y="601002"/>
          <a:ext cx="6566263" cy="552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ocumento" r:id="rId4" imgW="6565519" imgH="3117383" progId="Word.Document.12">
                  <p:embed/>
                </p:oleObj>
              </mc:Choice>
              <mc:Fallback>
                <p:oleObj name="Documento" r:id="rId4" imgW="6565519" imgH="311738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0526" y="601002"/>
                        <a:ext cx="6566263" cy="552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6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ponente-aviForum-Puesta-26" id="{E8CC856E-38F4-44F0-8223-1C9B1091BDD4}" vid="{E53E89A4-9C67-4E22-968F-B34AF218464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8af69-8f15-41d9-89d3-1a154c96f5bc">
      <Terms xmlns="http://schemas.microsoft.com/office/infopath/2007/PartnerControls"/>
    </lcf76f155ced4ddcb4097134ff3c332f>
    <TaxCatchAll xmlns="5bc2244b-98d5-449f-acb1-149a4c020d3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2546972D5B1244BB0DE647BCD5B279" ma:contentTypeVersion="14" ma:contentTypeDescription="Crear nuevo documento." ma:contentTypeScope="" ma:versionID="acbc6ab5cc907e390411c9623797113e">
  <xsd:schema xmlns:xsd="http://www.w3.org/2001/XMLSchema" xmlns:xs="http://www.w3.org/2001/XMLSchema" xmlns:p="http://schemas.microsoft.com/office/2006/metadata/properties" xmlns:ns2="7668af69-8f15-41d9-89d3-1a154c96f5bc" xmlns:ns3="5bc2244b-98d5-449f-acb1-149a4c020d3c" targetNamespace="http://schemas.microsoft.com/office/2006/metadata/properties" ma:root="true" ma:fieldsID="fdae2105992aea22b6bcfc6e26e17bab" ns2:_="" ns3:_="">
    <xsd:import namespace="7668af69-8f15-41d9-89d3-1a154c96f5bc"/>
    <xsd:import namespace="5bc2244b-98d5-449f-acb1-149a4c020d3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8af69-8f15-41d9-89d3-1a154c96f5b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602555a-24cc-4f05-89f9-e1b9a7701d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2244b-98d5-449f-acb1-149a4c020d3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3c3bb17-4514-41f1-bbc2-8254160a02c8}" ma:internalName="TaxCatchAll" ma:showField="CatchAllData" ma:web="5bc2244b-98d5-449f-acb1-149a4c020d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5360A9-74FF-4EF5-91D0-BF7F56C6FEEC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5bc2244b-98d5-449f-acb1-149a4c020d3c"/>
    <ds:schemaRef ds:uri="7668af69-8f15-41d9-89d3-1a154c96f5bc"/>
  </ds:schemaRefs>
</ds:datastoreItem>
</file>

<file path=customXml/itemProps2.xml><?xml version="1.0" encoding="utf-8"?>
<ds:datastoreItem xmlns:ds="http://schemas.openxmlformats.org/officeDocument/2006/customXml" ds:itemID="{C5ABB657-CB96-41DB-A8F1-F98EADA2FB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12392A-4A23-460D-9197-F81EC294F1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8af69-8f15-41d9-89d3-1a154c96f5bc"/>
    <ds:schemaRef ds:uri="5bc2244b-98d5-449f-acb1-149a4c020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PPT-ponente-aviForum-Puesta-26 (2) (5)</Template>
  <TotalTime>473</TotalTime>
  <Words>369</Words>
  <Application>Microsoft Office PowerPoint</Application>
  <PresentationFormat>Presentación en pantalla (16:9)</PresentationFormat>
  <Paragraphs>143</Paragraphs>
  <Slides>13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6" baseType="lpstr">
      <vt:lpstr>Open Sans</vt:lpstr>
      <vt:lpstr>Comic Sans MS</vt:lpstr>
      <vt:lpstr>Arial</vt:lpstr>
      <vt:lpstr>Gotham Narrow Medium</vt:lpstr>
      <vt:lpstr>Gotham Narrow Bold</vt:lpstr>
      <vt:lpstr>Wingdings</vt:lpstr>
      <vt:lpstr>MS PGothic</vt:lpstr>
      <vt:lpstr>Calibri</vt:lpstr>
      <vt:lpstr>Gotham Narrow Book</vt:lpstr>
      <vt:lpstr>Times New Roman</vt:lpstr>
      <vt:lpstr>Poppins</vt:lpstr>
      <vt:lpstr>Tema de Office</vt:lpstr>
      <vt:lpstr>Documento</vt:lpstr>
      <vt:lpstr> Mesa redonda</vt:lpstr>
      <vt:lpstr>Presentación de PowerPoint</vt:lpstr>
      <vt:lpstr>Evaluación del bienestar </vt:lpstr>
      <vt:lpstr>Principales protocolos de evaluación del bienestar animal  Fatim Hanif y col., 2025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EFSA 2023, Principales recomendaciones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RCB</dc:creator>
  <cp:lastModifiedBy>RCB</cp:lastModifiedBy>
  <cp:revision>31</cp:revision>
  <dcterms:created xsi:type="dcterms:W3CDTF">2026-02-16T17:19:44Z</dcterms:created>
  <dcterms:modified xsi:type="dcterms:W3CDTF">2026-02-23T10:00:54Z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0x010100182546972D5B1244BB0DE647BCD5B279</vt:lpwstr>
  </property>
</Properties>
</file>